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97" r:id="rId3"/>
    <p:sldId id="298" r:id="rId4"/>
    <p:sldId id="304" r:id="rId5"/>
    <p:sldId id="299" r:id="rId6"/>
    <p:sldId id="305" r:id="rId7"/>
    <p:sldId id="306" r:id="rId8"/>
    <p:sldId id="311" r:id="rId9"/>
    <p:sldId id="312" r:id="rId10"/>
    <p:sldId id="308" r:id="rId11"/>
    <p:sldId id="307" r:id="rId12"/>
    <p:sldId id="309" r:id="rId13"/>
    <p:sldId id="310" r:id="rId14"/>
    <p:sldId id="300" r:id="rId15"/>
    <p:sldId id="314" r:id="rId16"/>
    <p:sldId id="315" r:id="rId17"/>
    <p:sldId id="316" r:id="rId18"/>
    <p:sldId id="319" r:id="rId19"/>
    <p:sldId id="313" r:id="rId20"/>
    <p:sldId id="317" r:id="rId21"/>
    <p:sldId id="318" r:id="rId22"/>
    <p:sldId id="301" r:id="rId23"/>
    <p:sldId id="327" r:id="rId24"/>
    <p:sldId id="320" r:id="rId25"/>
    <p:sldId id="321" r:id="rId26"/>
    <p:sldId id="322" r:id="rId27"/>
    <p:sldId id="323" r:id="rId28"/>
    <p:sldId id="324" r:id="rId29"/>
    <p:sldId id="325" r:id="rId30"/>
    <p:sldId id="326" r:id="rId31"/>
    <p:sldId id="328" r:id="rId32"/>
    <p:sldId id="302" r:id="rId33"/>
    <p:sldId id="329" r:id="rId34"/>
    <p:sldId id="331" r:id="rId35"/>
    <p:sldId id="332" r:id="rId36"/>
    <p:sldId id="333" r:id="rId37"/>
    <p:sldId id="334" r:id="rId38"/>
    <p:sldId id="303" r:id="rId39"/>
    <p:sldId id="335" r:id="rId40"/>
    <p:sldId id="336" r:id="rId41"/>
    <p:sldId id="265" r:id="rId42"/>
  </p:sldIdLst>
  <p:sldSz cx="18288000" cy="10287000"/>
  <p:notesSz cx="6858000" cy="9144000"/>
  <p:embeddedFontLst>
    <p:embeddedFont>
      <p:font typeface="Montserrat Classic" panose="020B0604020202020204" charset="0"/>
      <p:regular r:id="rId44"/>
    </p:embeddedFont>
    <p:embeddedFont>
      <p:font typeface="Montserrat Classic Bold" panose="020B0604020202020204" charset="0"/>
      <p:regular r:id="rId45"/>
    </p:embeddedFont>
    <p:embeddedFont>
      <p:font typeface="Montserrat Semi-Bold Bold" panose="020B0604020202020204" charset="0"/>
      <p:regular r:id="rId46"/>
    </p:embeddedFont>
    <p:embeddedFont>
      <p:font typeface="Open Sans" panose="020B060603050402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9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0263-74F6-42BD-A2F6-E0877602FB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CDF7324-3A73-4DF2-B2B5-E32708A56614}">
      <dgm:prSet phldrT="[Text]"/>
      <dgm:spPr/>
      <dgm:t>
        <a:bodyPr/>
        <a:lstStyle/>
        <a:p>
          <a:r>
            <a:rPr lang="en-US"/>
            <a:t>Phần mềm mã nguồn mở</a:t>
          </a:r>
        </a:p>
      </dgm:t>
    </dgm:pt>
    <dgm:pt modelId="{55B298A8-C001-4B77-96B5-5CCA8FCF4C4E}" type="parTrans" cxnId="{34871F9F-57EA-4762-9E0F-E2070103F10A}">
      <dgm:prSet/>
      <dgm:spPr/>
      <dgm:t>
        <a:bodyPr/>
        <a:lstStyle/>
        <a:p>
          <a:endParaRPr lang="en-US"/>
        </a:p>
      </dgm:t>
    </dgm:pt>
    <dgm:pt modelId="{C4718063-D8C4-4564-A51E-48BC34154FDF}" type="sibTrans" cxnId="{34871F9F-57EA-4762-9E0F-E2070103F10A}">
      <dgm:prSet/>
      <dgm:spPr/>
      <dgm:t>
        <a:bodyPr/>
        <a:lstStyle/>
        <a:p>
          <a:endParaRPr lang="en-US"/>
        </a:p>
      </dgm:t>
    </dgm:pt>
    <dgm:pt modelId="{8BAEF860-AE5A-47BD-9FD7-1416B696C595}">
      <dgm:prSet phldrT="[Text]" custT="1"/>
      <dgm:spPr/>
      <dgm:t>
        <a:bodyPr/>
        <a:lstStyle/>
        <a:p>
          <a:r>
            <a:rPr lang="en-US" sz="6000"/>
            <a:t>Mã nguồn được công khai</a:t>
          </a:r>
        </a:p>
        <a:p>
          <a:r>
            <a:rPr lang="en-US" sz="4000"/>
            <a:t>Cho phép cộng đồng xem, sửa đổi, phát triển tiếp</a:t>
          </a:r>
          <a:endParaRPr lang="en-US" sz="4900"/>
        </a:p>
      </dgm:t>
    </dgm:pt>
    <dgm:pt modelId="{B7AC9EBF-094D-4CE0-BC11-536B5E141794}" type="parTrans" cxnId="{2C19F40A-42DF-4BF7-8301-8190C04A0701}">
      <dgm:prSet/>
      <dgm:spPr/>
      <dgm:t>
        <a:bodyPr/>
        <a:lstStyle/>
        <a:p>
          <a:endParaRPr lang="en-US"/>
        </a:p>
      </dgm:t>
    </dgm:pt>
    <dgm:pt modelId="{10323E21-0D2C-4C3B-91D3-345290FA119F}" type="sibTrans" cxnId="{2C19F40A-42DF-4BF7-8301-8190C04A0701}">
      <dgm:prSet/>
      <dgm:spPr/>
      <dgm:t>
        <a:bodyPr/>
        <a:lstStyle/>
        <a:p>
          <a:endParaRPr lang="en-US"/>
        </a:p>
      </dgm:t>
    </dgm:pt>
    <dgm:pt modelId="{616418EC-AAB3-4997-BAF3-195067B6A391}">
      <dgm:prSet phldrT="[Text]" custT="1"/>
      <dgm:spPr/>
      <dgm:t>
        <a:bodyPr/>
        <a:lstStyle/>
        <a:p>
          <a:r>
            <a:rPr lang="en-US" sz="6000"/>
            <a:t>Phân phối theo các giấy phép mã nguồn mở</a:t>
          </a:r>
        </a:p>
        <a:p>
          <a:r>
            <a:rPr lang="en-US" sz="4000"/>
            <a:t>GPL (General Public License) hoặc MIT License</a:t>
          </a:r>
          <a:r>
            <a:rPr lang="en-US" sz="4900"/>
            <a:t> </a:t>
          </a:r>
        </a:p>
      </dgm:t>
    </dgm:pt>
    <dgm:pt modelId="{6172D829-0032-4B65-99F4-4609F9C45572}" type="parTrans" cxnId="{C818BCF1-57DA-4CDE-85EC-1B4B701F3CA2}">
      <dgm:prSet/>
      <dgm:spPr/>
      <dgm:t>
        <a:bodyPr/>
        <a:lstStyle/>
        <a:p>
          <a:endParaRPr lang="en-US"/>
        </a:p>
      </dgm:t>
    </dgm:pt>
    <dgm:pt modelId="{6747D58D-B194-4ABD-876A-60A94D125326}" type="sibTrans" cxnId="{C818BCF1-57DA-4CDE-85EC-1B4B701F3CA2}">
      <dgm:prSet/>
      <dgm:spPr/>
      <dgm:t>
        <a:bodyPr/>
        <a:lstStyle/>
        <a:p>
          <a:endParaRPr lang="en-US"/>
        </a:p>
      </dgm:t>
    </dgm:pt>
    <dgm:pt modelId="{EE6421BF-C883-44DF-B6BF-C9623ACB78F3}" type="pres">
      <dgm:prSet presAssocID="{AB650263-74F6-42BD-A2F6-E0877602FBAE}" presName="vert0" presStyleCnt="0">
        <dgm:presLayoutVars>
          <dgm:dir/>
          <dgm:animOne val="branch"/>
          <dgm:animLvl val="lvl"/>
        </dgm:presLayoutVars>
      </dgm:prSet>
      <dgm:spPr/>
    </dgm:pt>
    <dgm:pt modelId="{82F68084-C24C-423F-BEEA-ECA5F6865F1C}" type="pres">
      <dgm:prSet presAssocID="{7CDF7324-3A73-4DF2-B2B5-E32708A56614}" presName="thickLine" presStyleLbl="alignNode1" presStyleIdx="0" presStyleCnt="1"/>
      <dgm:spPr/>
    </dgm:pt>
    <dgm:pt modelId="{9429DDB3-7113-4D0B-A074-1E13A2B242F9}" type="pres">
      <dgm:prSet presAssocID="{7CDF7324-3A73-4DF2-B2B5-E32708A56614}" presName="horz1" presStyleCnt="0"/>
      <dgm:spPr/>
    </dgm:pt>
    <dgm:pt modelId="{F2DDEC5C-2E94-4D82-9DCE-C6C95005F4A4}" type="pres">
      <dgm:prSet presAssocID="{7CDF7324-3A73-4DF2-B2B5-E32708A56614}" presName="tx1" presStyleLbl="revTx" presStyleIdx="0" presStyleCnt="3" custScaleX="99037"/>
      <dgm:spPr/>
    </dgm:pt>
    <dgm:pt modelId="{B110E73A-06A2-46A4-BE16-56FAFAB023CA}" type="pres">
      <dgm:prSet presAssocID="{7CDF7324-3A73-4DF2-B2B5-E32708A56614}" presName="vert1" presStyleCnt="0"/>
      <dgm:spPr/>
    </dgm:pt>
    <dgm:pt modelId="{29917081-8E43-41AB-9576-DFFC4F31E2EA}" type="pres">
      <dgm:prSet presAssocID="{8BAEF860-AE5A-47BD-9FD7-1416B696C595}" presName="vertSpace2a" presStyleCnt="0"/>
      <dgm:spPr/>
    </dgm:pt>
    <dgm:pt modelId="{188A4AC3-BBEC-41AB-8D3F-27D6C0334C53}" type="pres">
      <dgm:prSet presAssocID="{8BAEF860-AE5A-47BD-9FD7-1416B696C595}" presName="horz2" presStyleCnt="0"/>
      <dgm:spPr/>
    </dgm:pt>
    <dgm:pt modelId="{E58D91A3-948E-4F96-9FEB-154D28F1E359}" type="pres">
      <dgm:prSet presAssocID="{8BAEF860-AE5A-47BD-9FD7-1416B696C595}" presName="horzSpace2" presStyleCnt="0"/>
      <dgm:spPr/>
    </dgm:pt>
    <dgm:pt modelId="{0F824511-9B15-4E55-828B-75232045B6B8}" type="pres">
      <dgm:prSet presAssocID="{8BAEF860-AE5A-47BD-9FD7-1416B696C595}" presName="tx2" presStyleLbl="revTx" presStyleIdx="1" presStyleCnt="3"/>
      <dgm:spPr/>
    </dgm:pt>
    <dgm:pt modelId="{01C5A2F8-5A14-4ADA-9879-71443602A14C}" type="pres">
      <dgm:prSet presAssocID="{8BAEF860-AE5A-47BD-9FD7-1416B696C595}" presName="vert2" presStyleCnt="0"/>
      <dgm:spPr/>
    </dgm:pt>
    <dgm:pt modelId="{6D584D00-4231-4B24-9D72-DFB4338BA31A}" type="pres">
      <dgm:prSet presAssocID="{8BAEF860-AE5A-47BD-9FD7-1416B696C595}" presName="thinLine2b" presStyleLbl="callout" presStyleIdx="0" presStyleCnt="2"/>
      <dgm:spPr/>
    </dgm:pt>
    <dgm:pt modelId="{56D3A53E-D966-4DE6-A696-39A771D2ECD0}" type="pres">
      <dgm:prSet presAssocID="{8BAEF860-AE5A-47BD-9FD7-1416B696C595}" presName="vertSpace2b" presStyleCnt="0"/>
      <dgm:spPr/>
    </dgm:pt>
    <dgm:pt modelId="{625EB2F6-6050-4E12-8D5E-DCFBA0008443}" type="pres">
      <dgm:prSet presAssocID="{616418EC-AAB3-4997-BAF3-195067B6A391}" presName="horz2" presStyleCnt="0"/>
      <dgm:spPr/>
    </dgm:pt>
    <dgm:pt modelId="{F82F2D57-FB66-4658-9461-66D3E02218EF}" type="pres">
      <dgm:prSet presAssocID="{616418EC-AAB3-4997-BAF3-195067B6A391}" presName="horzSpace2" presStyleCnt="0"/>
      <dgm:spPr/>
    </dgm:pt>
    <dgm:pt modelId="{DAFE9E2A-EFE8-49AF-8689-28C6211DEDB1}" type="pres">
      <dgm:prSet presAssocID="{616418EC-AAB3-4997-BAF3-195067B6A391}" presName="tx2" presStyleLbl="revTx" presStyleIdx="2" presStyleCnt="3"/>
      <dgm:spPr/>
    </dgm:pt>
    <dgm:pt modelId="{38F5B74C-FAD3-4BA5-B4D9-B0E15FB8C7A8}" type="pres">
      <dgm:prSet presAssocID="{616418EC-AAB3-4997-BAF3-195067B6A391}" presName="vert2" presStyleCnt="0"/>
      <dgm:spPr/>
    </dgm:pt>
    <dgm:pt modelId="{7B01B5B1-749D-428D-AA78-C9190E6AC767}" type="pres">
      <dgm:prSet presAssocID="{616418EC-AAB3-4997-BAF3-195067B6A391}" presName="thinLine2b" presStyleLbl="callout" presStyleIdx="1" presStyleCnt="2"/>
      <dgm:spPr/>
    </dgm:pt>
    <dgm:pt modelId="{B1B72BE8-E55B-49EF-B34F-6D45DADFE74F}" type="pres">
      <dgm:prSet presAssocID="{616418EC-AAB3-4997-BAF3-195067B6A391}" presName="vertSpace2b" presStyleCnt="0"/>
      <dgm:spPr/>
    </dgm:pt>
  </dgm:ptLst>
  <dgm:cxnLst>
    <dgm:cxn modelId="{2C19F40A-42DF-4BF7-8301-8190C04A0701}" srcId="{7CDF7324-3A73-4DF2-B2B5-E32708A56614}" destId="{8BAEF860-AE5A-47BD-9FD7-1416B696C595}" srcOrd="0" destOrd="0" parTransId="{B7AC9EBF-094D-4CE0-BC11-536B5E141794}" sibTransId="{10323E21-0D2C-4C3B-91D3-345290FA119F}"/>
    <dgm:cxn modelId="{54682E3B-453B-47A7-ACDB-0424CF371FF7}" type="presOf" srcId="{7CDF7324-3A73-4DF2-B2B5-E32708A56614}" destId="{F2DDEC5C-2E94-4D82-9DCE-C6C95005F4A4}" srcOrd="0" destOrd="0" presId="urn:microsoft.com/office/officeart/2008/layout/LinedList"/>
    <dgm:cxn modelId="{E2EB2588-7A9B-478D-A323-D3D25AC7A8AB}" type="presOf" srcId="{8BAEF860-AE5A-47BD-9FD7-1416B696C595}" destId="{0F824511-9B15-4E55-828B-75232045B6B8}" srcOrd="0" destOrd="0" presId="urn:microsoft.com/office/officeart/2008/layout/LinedList"/>
    <dgm:cxn modelId="{34871F9F-57EA-4762-9E0F-E2070103F10A}" srcId="{AB650263-74F6-42BD-A2F6-E0877602FBAE}" destId="{7CDF7324-3A73-4DF2-B2B5-E32708A56614}" srcOrd="0" destOrd="0" parTransId="{55B298A8-C001-4B77-96B5-5CCA8FCF4C4E}" sibTransId="{C4718063-D8C4-4564-A51E-48BC34154FDF}"/>
    <dgm:cxn modelId="{2EFF6BBE-592D-4BD4-B3DD-BDAD9F68C808}" type="presOf" srcId="{616418EC-AAB3-4997-BAF3-195067B6A391}" destId="{DAFE9E2A-EFE8-49AF-8689-28C6211DEDB1}" srcOrd="0" destOrd="0" presId="urn:microsoft.com/office/officeart/2008/layout/LinedList"/>
    <dgm:cxn modelId="{C818BCF1-57DA-4CDE-85EC-1B4B701F3CA2}" srcId="{7CDF7324-3A73-4DF2-B2B5-E32708A56614}" destId="{616418EC-AAB3-4997-BAF3-195067B6A391}" srcOrd="1" destOrd="0" parTransId="{6172D829-0032-4B65-99F4-4609F9C45572}" sibTransId="{6747D58D-B194-4ABD-876A-60A94D125326}"/>
    <dgm:cxn modelId="{959483FB-3274-4042-9018-D82FA9AAB758}" type="presOf" srcId="{AB650263-74F6-42BD-A2F6-E0877602FBAE}" destId="{EE6421BF-C883-44DF-B6BF-C9623ACB78F3}" srcOrd="0" destOrd="0" presId="urn:microsoft.com/office/officeart/2008/layout/LinedList"/>
    <dgm:cxn modelId="{A87B66F2-B60D-447D-8249-4F31225470AB}" type="presParOf" srcId="{EE6421BF-C883-44DF-B6BF-C9623ACB78F3}" destId="{82F68084-C24C-423F-BEEA-ECA5F6865F1C}" srcOrd="0" destOrd="0" presId="urn:microsoft.com/office/officeart/2008/layout/LinedList"/>
    <dgm:cxn modelId="{FB7B6E0C-7FC7-4A22-82C9-842BF356737C}" type="presParOf" srcId="{EE6421BF-C883-44DF-B6BF-C9623ACB78F3}" destId="{9429DDB3-7113-4D0B-A074-1E13A2B242F9}" srcOrd="1" destOrd="0" presId="urn:microsoft.com/office/officeart/2008/layout/LinedList"/>
    <dgm:cxn modelId="{C28263CC-CF40-4EB0-9B88-0F2A0CCF5120}" type="presParOf" srcId="{9429DDB3-7113-4D0B-A074-1E13A2B242F9}" destId="{F2DDEC5C-2E94-4D82-9DCE-C6C95005F4A4}" srcOrd="0" destOrd="0" presId="urn:microsoft.com/office/officeart/2008/layout/LinedList"/>
    <dgm:cxn modelId="{D30389E6-051F-4260-99FF-6D8CCD801857}" type="presParOf" srcId="{9429DDB3-7113-4D0B-A074-1E13A2B242F9}" destId="{B110E73A-06A2-46A4-BE16-56FAFAB023CA}" srcOrd="1" destOrd="0" presId="urn:microsoft.com/office/officeart/2008/layout/LinedList"/>
    <dgm:cxn modelId="{30144882-9D02-4C48-87E9-3804729FDD80}" type="presParOf" srcId="{B110E73A-06A2-46A4-BE16-56FAFAB023CA}" destId="{29917081-8E43-41AB-9576-DFFC4F31E2EA}" srcOrd="0" destOrd="0" presId="urn:microsoft.com/office/officeart/2008/layout/LinedList"/>
    <dgm:cxn modelId="{BF5ED26B-889A-4864-970E-45F269CAA585}" type="presParOf" srcId="{B110E73A-06A2-46A4-BE16-56FAFAB023CA}" destId="{188A4AC3-BBEC-41AB-8D3F-27D6C0334C53}" srcOrd="1" destOrd="0" presId="urn:microsoft.com/office/officeart/2008/layout/LinedList"/>
    <dgm:cxn modelId="{0882D283-8A1E-4018-BAA8-7AB0B0AFD7A5}" type="presParOf" srcId="{188A4AC3-BBEC-41AB-8D3F-27D6C0334C53}" destId="{E58D91A3-948E-4F96-9FEB-154D28F1E359}" srcOrd="0" destOrd="0" presId="urn:microsoft.com/office/officeart/2008/layout/LinedList"/>
    <dgm:cxn modelId="{A1A29F24-FE1B-422B-988F-B85B6AB0612F}" type="presParOf" srcId="{188A4AC3-BBEC-41AB-8D3F-27D6C0334C53}" destId="{0F824511-9B15-4E55-828B-75232045B6B8}" srcOrd="1" destOrd="0" presId="urn:microsoft.com/office/officeart/2008/layout/LinedList"/>
    <dgm:cxn modelId="{1ADB9E3A-08F7-4002-BFAB-6639B81ECB3A}" type="presParOf" srcId="{188A4AC3-BBEC-41AB-8D3F-27D6C0334C53}" destId="{01C5A2F8-5A14-4ADA-9879-71443602A14C}" srcOrd="2" destOrd="0" presId="urn:microsoft.com/office/officeart/2008/layout/LinedList"/>
    <dgm:cxn modelId="{342792A0-564C-422C-BCF3-D7A49ADDF0B3}" type="presParOf" srcId="{B110E73A-06A2-46A4-BE16-56FAFAB023CA}" destId="{6D584D00-4231-4B24-9D72-DFB4338BA31A}" srcOrd="2" destOrd="0" presId="urn:microsoft.com/office/officeart/2008/layout/LinedList"/>
    <dgm:cxn modelId="{635E0867-4F03-4132-99C7-DF3129A97ABF}" type="presParOf" srcId="{B110E73A-06A2-46A4-BE16-56FAFAB023CA}" destId="{56D3A53E-D966-4DE6-A696-39A771D2ECD0}" srcOrd="3" destOrd="0" presId="urn:microsoft.com/office/officeart/2008/layout/LinedList"/>
    <dgm:cxn modelId="{A30B18CF-CAC2-4CB4-8734-363FC3248EE7}" type="presParOf" srcId="{B110E73A-06A2-46A4-BE16-56FAFAB023CA}" destId="{625EB2F6-6050-4E12-8D5E-DCFBA0008443}" srcOrd="4" destOrd="0" presId="urn:microsoft.com/office/officeart/2008/layout/LinedList"/>
    <dgm:cxn modelId="{84E58D42-8569-4040-B426-73F0D40BF5F9}" type="presParOf" srcId="{625EB2F6-6050-4E12-8D5E-DCFBA0008443}" destId="{F82F2D57-FB66-4658-9461-66D3E02218EF}" srcOrd="0" destOrd="0" presId="urn:microsoft.com/office/officeart/2008/layout/LinedList"/>
    <dgm:cxn modelId="{9CB52F7B-526F-4730-9374-90073CA2386C}" type="presParOf" srcId="{625EB2F6-6050-4E12-8D5E-DCFBA0008443}" destId="{DAFE9E2A-EFE8-49AF-8689-28C6211DEDB1}" srcOrd="1" destOrd="0" presId="urn:microsoft.com/office/officeart/2008/layout/LinedList"/>
    <dgm:cxn modelId="{C3281C93-E082-412D-870A-9B98AD97E88D}" type="presParOf" srcId="{625EB2F6-6050-4E12-8D5E-DCFBA0008443}" destId="{38F5B74C-FAD3-4BA5-B4D9-B0E15FB8C7A8}" srcOrd="2" destOrd="0" presId="urn:microsoft.com/office/officeart/2008/layout/LinedList"/>
    <dgm:cxn modelId="{2CFCAF21-196F-478B-801E-732FA1317754}" type="presParOf" srcId="{B110E73A-06A2-46A4-BE16-56FAFAB023CA}" destId="{7B01B5B1-749D-428D-AA78-C9190E6AC767}" srcOrd="5" destOrd="0" presId="urn:microsoft.com/office/officeart/2008/layout/LinedList"/>
    <dgm:cxn modelId="{4BD87EEF-62E8-4392-9627-0B091C0A220B}" type="presParOf" srcId="{B110E73A-06A2-46A4-BE16-56FAFAB023CA}" destId="{B1B72BE8-E55B-49EF-B34F-6D45DADFE74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68084-C24C-423F-BEEA-ECA5F6865F1C}">
      <dsp:nvSpPr>
        <dsp:cNvPr id="0" name=""/>
        <dsp:cNvSpPr/>
      </dsp:nvSpPr>
      <dsp:spPr>
        <a:xfrm>
          <a:off x="0" y="0"/>
          <a:ext cx="181232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DDEC5C-2E94-4D82-9DCE-C6C95005F4A4}">
      <dsp:nvSpPr>
        <dsp:cNvPr id="0" name=""/>
        <dsp:cNvSpPr/>
      </dsp:nvSpPr>
      <dsp:spPr>
        <a:xfrm>
          <a:off x="0" y="0"/>
          <a:ext cx="3589736" cy="6487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Phần mềm mã nguồn mở</a:t>
          </a:r>
        </a:p>
      </dsp:txBody>
      <dsp:txXfrm>
        <a:off x="0" y="0"/>
        <a:ext cx="3589736" cy="6487613"/>
      </dsp:txXfrm>
    </dsp:sp>
    <dsp:sp modelId="{0F824511-9B15-4E55-828B-75232045B6B8}">
      <dsp:nvSpPr>
        <dsp:cNvPr id="0" name=""/>
        <dsp:cNvSpPr/>
      </dsp:nvSpPr>
      <dsp:spPr>
        <a:xfrm>
          <a:off x="3861584" y="150786"/>
          <a:ext cx="14226717" cy="3015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en-US" sz="6000" kern="1200"/>
            <a:t>Mã nguồn được công khai</a:t>
          </a:r>
        </a:p>
        <a:p>
          <a:pPr marL="0" lvl="0" indent="0" algn="l" defTabSz="2667000">
            <a:lnSpc>
              <a:spcPct val="90000"/>
            </a:lnSpc>
            <a:spcBef>
              <a:spcPct val="0"/>
            </a:spcBef>
            <a:spcAft>
              <a:spcPct val="35000"/>
            </a:spcAft>
            <a:buNone/>
          </a:pPr>
          <a:r>
            <a:rPr lang="en-US" sz="4000" kern="1200"/>
            <a:t>Cho phép cộng đồng xem, sửa đổi, phát triển tiếp</a:t>
          </a:r>
          <a:endParaRPr lang="en-US" sz="4900" kern="1200"/>
        </a:p>
      </dsp:txBody>
      <dsp:txXfrm>
        <a:off x="3861584" y="150786"/>
        <a:ext cx="14226717" cy="3015726"/>
      </dsp:txXfrm>
    </dsp:sp>
    <dsp:sp modelId="{6D584D00-4231-4B24-9D72-DFB4338BA31A}">
      <dsp:nvSpPr>
        <dsp:cNvPr id="0" name=""/>
        <dsp:cNvSpPr/>
      </dsp:nvSpPr>
      <dsp:spPr>
        <a:xfrm>
          <a:off x="3589736" y="3166512"/>
          <a:ext cx="1449856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E9E2A-EFE8-49AF-8689-28C6211DEDB1}">
      <dsp:nvSpPr>
        <dsp:cNvPr id="0" name=""/>
        <dsp:cNvSpPr/>
      </dsp:nvSpPr>
      <dsp:spPr>
        <a:xfrm>
          <a:off x="3861584" y="3317298"/>
          <a:ext cx="14226717" cy="30157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en-US" sz="6000" kern="1200"/>
            <a:t>Phân phối theo các giấy phép mã nguồn mở</a:t>
          </a:r>
        </a:p>
        <a:p>
          <a:pPr marL="0" lvl="0" indent="0" algn="l" defTabSz="2667000">
            <a:lnSpc>
              <a:spcPct val="90000"/>
            </a:lnSpc>
            <a:spcBef>
              <a:spcPct val="0"/>
            </a:spcBef>
            <a:spcAft>
              <a:spcPct val="35000"/>
            </a:spcAft>
            <a:buNone/>
          </a:pPr>
          <a:r>
            <a:rPr lang="en-US" sz="4000" kern="1200"/>
            <a:t>GPL (General Public License) hoặc MIT License</a:t>
          </a:r>
          <a:r>
            <a:rPr lang="en-US" sz="4900" kern="1200"/>
            <a:t> </a:t>
          </a:r>
        </a:p>
      </dsp:txBody>
      <dsp:txXfrm>
        <a:off x="3861584" y="3317298"/>
        <a:ext cx="14226717" cy="3015726"/>
      </dsp:txXfrm>
    </dsp:sp>
    <dsp:sp modelId="{7B01B5B1-749D-428D-AA78-C9190E6AC767}">
      <dsp:nvSpPr>
        <dsp:cNvPr id="0" name=""/>
        <dsp:cNvSpPr/>
      </dsp:nvSpPr>
      <dsp:spPr>
        <a:xfrm>
          <a:off x="3589736" y="6333025"/>
          <a:ext cx="1449856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68D4B-F34D-4875-A673-4822ACFB8E9F}"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2727C-583B-45AB-9193-83BC7B20B847}" type="slidenum">
              <a:rPr lang="en-US" smtClean="0"/>
              <a:t>‹#›</a:t>
            </a:fld>
            <a:endParaRPr lang="en-US"/>
          </a:p>
        </p:txBody>
      </p:sp>
    </p:spTree>
    <p:extLst>
      <p:ext uri="{BB962C8B-B14F-4D97-AF65-F5344CB8AC3E}">
        <p14:creationId xmlns:p14="http://schemas.microsoft.com/office/powerpoint/2010/main" val="1123000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12727C-583B-45AB-9193-83BC7B20B847}" type="slidenum">
              <a:rPr lang="en-US" smtClean="0"/>
              <a:t>20</a:t>
            </a:fld>
            <a:endParaRPr lang="en-US"/>
          </a:p>
        </p:txBody>
      </p:sp>
    </p:spTree>
    <p:extLst>
      <p:ext uri="{BB962C8B-B14F-4D97-AF65-F5344CB8AC3E}">
        <p14:creationId xmlns:p14="http://schemas.microsoft.com/office/powerpoint/2010/main" val="250319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7E996-6DA2-3A33-904E-BA214B643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D7087-D83B-7E8C-AD18-763D186E1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4320-4589-A048-D400-F9585CB35D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85659E-FC11-5752-4C93-8BABDCF8C0A0}"/>
              </a:ext>
            </a:extLst>
          </p:cNvPr>
          <p:cNvSpPr>
            <a:spLocks noGrp="1"/>
          </p:cNvSpPr>
          <p:nvPr>
            <p:ph type="sldNum" sz="quarter" idx="5"/>
          </p:nvPr>
        </p:nvSpPr>
        <p:spPr/>
        <p:txBody>
          <a:bodyPr/>
          <a:lstStyle/>
          <a:p>
            <a:fld id="{0912727C-583B-45AB-9193-83BC7B20B847}" type="slidenum">
              <a:rPr lang="en-US" smtClean="0"/>
              <a:t>21</a:t>
            </a:fld>
            <a:endParaRPr lang="en-US"/>
          </a:p>
        </p:txBody>
      </p:sp>
    </p:spTree>
    <p:extLst>
      <p:ext uri="{BB962C8B-B14F-4D97-AF65-F5344CB8AC3E}">
        <p14:creationId xmlns:p14="http://schemas.microsoft.com/office/powerpoint/2010/main" val="218552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805" y="5861034"/>
            <a:ext cx="7604167" cy="1111266"/>
          </a:xfrm>
          <a:prstGeom prst="rect">
            <a:avLst/>
          </a:prstGeom>
        </p:spPr>
        <p:txBody>
          <a:bodyPr lIns="0" tIns="0" rIns="0" bIns="0" rtlCol="0" anchor="t">
            <a:spAutoFit/>
          </a:bodyPr>
          <a:lstStyle/>
          <a:p>
            <a:pPr>
              <a:lnSpc>
                <a:spcPts val="4480"/>
              </a:lnSpc>
            </a:pPr>
            <a:r>
              <a:rPr lang="en-US" sz="3200" dirty="0" err="1">
                <a:solidFill>
                  <a:srgbClr val="BF1922"/>
                </a:solidFill>
                <a:latin typeface="Montserrat Semi-Bold Bold"/>
              </a:rPr>
              <a:t>Đỗ</a:t>
            </a:r>
            <a:r>
              <a:rPr lang="en-US" sz="3200" dirty="0">
                <a:solidFill>
                  <a:srgbClr val="BF1922"/>
                </a:solidFill>
                <a:latin typeface="Montserrat Semi-Bold Bold"/>
              </a:rPr>
              <a:t> Thành Long</a:t>
            </a:r>
          </a:p>
          <a:p>
            <a:pPr>
              <a:lnSpc>
                <a:spcPts val="4480"/>
              </a:lnSpc>
            </a:pPr>
            <a:r>
              <a:rPr lang="en-US" sz="3200" i="1" dirty="0">
                <a:solidFill>
                  <a:srgbClr val="BF1922"/>
                </a:solidFill>
                <a:latin typeface="Montserrat Semi-Bold Bold"/>
              </a:rPr>
              <a:t>dtlong@opengis.vn</a:t>
            </a:r>
          </a:p>
        </p:txBody>
      </p:sp>
      <p:grpSp>
        <p:nvGrpSpPr>
          <p:cNvPr id="10" name="Group 10"/>
          <p:cNvGrpSpPr/>
          <p:nvPr/>
        </p:nvGrpSpPr>
        <p:grpSpPr>
          <a:xfrm>
            <a:off x="15795039" y="7775331"/>
            <a:ext cx="627296" cy="62729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3" name="Group 13"/>
          <p:cNvGrpSpPr/>
          <p:nvPr/>
        </p:nvGrpSpPr>
        <p:grpSpPr>
          <a:xfrm rot="-10800000">
            <a:off x="10914422" y="2861335"/>
            <a:ext cx="627296" cy="627296"/>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6" name="Group 16"/>
          <p:cNvGrpSpPr/>
          <p:nvPr/>
        </p:nvGrpSpPr>
        <p:grpSpPr>
          <a:xfrm rot="-10800000">
            <a:off x="1242784" y="3982485"/>
            <a:ext cx="128815" cy="3172648"/>
            <a:chOff x="0" y="0"/>
            <a:chExt cx="159676" cy="3536015"/>
          </a:xfrm>
        </p:grpSpPr>
        <p:sp>
          <p:nvSpPr>
            <p:cNvPr id="17" name="Freeform 17"/>
            <p:cNvSpPr/>
            <p:nvPr/>
          </p:nvSpPr>
          <p:spPr>
            <a:xfrm>
              <a:off x="0" y="0"/>
              <a:ext cx="159676" cy="3536015"/>
            </a:xfrm>
            <a:custGeom>
              <a:avLst/>
              <a:gdLst/>
              <a:ahLst/>
              <a:cxnLst/>
              <a:rect l="l" t="t" r="r" b="b"/>
              <a:pathLst>
                <a:path w="159676" h="3536015">
                  <a:moveTo>
                    <a:pt x="0" y="0"/>
                  </a:moveTo>
                  <a:lnTo>
                    <a:pt x="159676" y="0"/>
                  </a:lnTo>
                  <a:lnTo>
                    <a:pt x="159676" y="3536015"/>
                  </a:lnTo>
                  <a:lnTo>
                    <a:pt x="0" y="3536015"/>
                  </a:lnTo>
                  <a:close/>
                </a:path>
              </a:pathLst>
            </a:custGeom>
            <a:solidFill>
              <a:srgbClr val="92131A"/>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9" name="Group 19"/>
          <p:cNvGrpSpPr/>
          <p:nvPr/>
        </p:nvGrpSpPr>
        <p:grpSpPr>
          <a:xfrm>
            <a:off x="16422334" y="8402626"/>
            <a:ext cx="404211" cy="40421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2" name="Group 22"/>
          <p:cNvGrpSpPr/>
          <p:nvPr/>
        </p:nvGrpSpPr>
        <p:grpSpPr>
          <a:xfrm rot="-10800000">
            <a:off x="10510211" y="2457124"/>
            <a:ext cx="404211" cy="40421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5" name="Group 25"/>
          <p:cNvGrpSpPr/>
          <p:nvPr/>
        </p:nvGrpSpPr>
        <p:grpSpPr>
          <a:xfrm>
            <a:off x="1242785" y="504680"/>
            <a:ext cx="4927885" cy="1048040"/>
            <a:chOff x="0" y="0"/>
            <a:chExt cx="6570514" cy="1397387"/>
          </a:xfrm>
        </p:grpSpPr>
        <p:sp>
          <p:nvSpPr>
            <p:cNvPr id="26" name="AutoShape 26"/>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7" name="Picture 27"/>
            <p:cNvPicPr>
              <a:picLocks noChangeAspect="1"/>
            </p:cNvPicPr>
            <p:nvPr/>
          </p:nvPicPr>
          <p:blipFill>
            <a:blip r:embed="rId2"/>
            <a:srcRect/>
            <a:stretch>
              <a:fillRect/>
            </a:stretch>
          </p:blipFill>
          <p:spPr>
            <a:xfrm>
              <a:off x="0" y="0"/>
              <a:ext cx="1397387" cy="1397387"/>
            </a:xfrm>
            <a:prstGeom prst="rect">
              <a:avLst/>
            </a:prstGeom>
          </p:spPr>
        </p:pic>
        <p:sp>
          <p:nvSpPr>
            <p:cNvPr id="28" name="TextBox 28"/>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
        <p:nvSpPr>
          <p:cNvPr id="29" name="TextBox 29"/>
          <p:cNvSpPr txBox="1"/>
          <p:nvPr/>
        </p:nvSpPr>
        <p:spPr>
          <a:xfrm>
            <a:off x="1242785" y="8918574"/>
            <a:ext cx="2148483" cy="339726"/>
          </a:xfrm>
          <a:prstGeom prst="rect">
            <a:avLst/>
          </a:prstGeom>
        </p:spPr>
        <p:txBody>
          <a:bodyPr lIns="0" tIns="0" rIns="0" bIns="0" rtlCol="0" anchor="t">
            <a:spAutoFit/>
          </a:bodyPr>
          <a:lstStyle/>
          <a:p>
            <a:pPr algn="ctr">
              <a:lnSpc>
                <a:spcPts val="2799"/>
              </a:lnSpc>
            </a:pPr>
            <a:r>
              <a:rPr lang="en-US" sz="1999">
                <a:solidFill>
                  <a:srgbClr val="2A2A2A"/>
                </a:solidFill>
                <a:latin typeface="Open Sans"/>
              </a:rPr>
              <a:t>https://opengis.vn</a:t>
            </a:r>
          </a:p>
        </p:txBody>
      </p:sp>
      <p:pic>
        <p:nvPicPr>
          <p:cNvPr id="31" name="Picture 30">
            <a:extLst>
              <a:ext uri="{FF2B5EF4-FFF2-40B4-BE49-F238E27FC236}">
                <a16:creationId xmlns:a16="http://schemas.microsoft.com/office/drawing/2014/main" id="{DAF85B8E-E831-23A3-BF00-0D84DFD9C2B5}"/>
              </a:ext>
            </a:extLst>
          </p:cNvPr>
          <p:cNvPicPr>
            <a:picLocks noChangeAspect="1"/>
          </p:cNvPicPr>
          <p:nvPr/>
        </p:nvPicPr>
        <p:blipFill>
          <a:blip r:embed="rId3"/>
          <a:stretch>
            <a:fillRect/>
          </a:stretch>
        </p:blipFill>
        <p:spPr>
          <a:xfrm>
            <a:off x="11858625" y="3982485"/>
            <a:ext cx="6505575" cy="2933700"/>
          </a:xfrm>
          <a:prstGeom prst="rect">
            <a:avLst/>
          </a:prstGeom>
          <a:effectLst/>
        </p:spPr>
      </p:pic>
      <p:pic>
        <p:nvPicPr>
          <p:cNvPr id="5" name="Picture 4">
            <a:extLst>
              <a:ext uri="{FF2B5EF4-FFF2-40B4-BE49-F238E27FC236}">
                <a16:creationId xmlns:a16="http://schemas.microsoft.com/office/drawing/2014/main" id="{F7BF582D-9685-414C-E7F6-465D4E88D465}"/>
              </a:ext>
            </a:extLst>
          </p:cNvPr>
          <p:cNvPicPr>
            <a:picLocks noChangeAspect="1"/>
          </p:cNvPicPr>
          <p:nvPr/>
        </p:nvPicPr>
        <p:blipFill>
          <a:blip r:embed="rId4"/>
          <a:stretch>
            <a:fillRect/>
          </a:stretch>
        </p:blipFill>
        <p:spPr>
          <a:xfrm>
            <a:off x="12117332" y="97941"/>
            <a:ext cx="5829300" cy="3886200"/>
          </a:xfrm>
          <a:prstGeom prst="rect">
            <a:avLst/>
          </a:prstGeom>
        </p:spPr>
      </p:pic>
      <p:sp>
        <p:nvSpPr>
          <p:cNvPr id="4" name="TextBox 3"/>
          <p:cNvSpPr txBox="1"/>
          <p:nvPr/>
        </p:nvSpPr>
        <p:spPr>
          <a:xfrm>
            <a:off x="1539833" y="4014907"/>
            <a:ext cx="12182794" cy="1661993"/>
          </a:xfrm>
          <a:prstGeom prst="rect">
            <a:avLst/>
          </a:prstGeom>
        </p:spPr>
        <p:txBody>
          <a:bodyPr wrap="square" lIns="0" tIns="0" rIns="0" bIns="0" rtlCol="0" anchor="t">
            <a:spAutoFit/>
          </a:bodyPr>
          <a:lstStyle/>
          <a:p>
            <a:r>
              <a:rPr lang="en-US" sz="5400" b="1">
                <a:solidFill>
                  <a:srgbClr val="2A2A2A"/>
                </a:solidFill>
                <a:latin typeface="Montserrat Semi-Bold Bold" panose="020B0604020202020204" charset="0"/>
                <a:ea typeface="Tahoma" panose="020B0604030504040204" pitchFamily="34" charset="0"/>
                <a:cs typeface="Tahoma" panose="020B0604030504040204" pitchFamily="34" charset="0"/>
              </a:rPr>
              <a:t>Phần 1: Giới thiệu về phát triển phần mềm GIS nguồn mở</a:t>
            </a:r>
            <a:endParaRPr lang="en-US" sz="5400" b="1" dirty="0">
              <a:solidFill>
                <a:srgbClr val="2A2A2A"/>
              </a:solidFill>
              <a:latin typeface="Montserrat Semi-Bold Bold" panose="020B060402020202020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C805-22BC-95EB-FC0C-232642B29C7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87A368A-01D4-8F43-333F-D6E19264D510}"/>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(Thông tin thêm về dự án GNU)</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1FF023C-559F-1918-39B3-09DD53C5DA9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BEA6893-0FF5-29E2-7C65-00D20B5341F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FB23905-C27E-D276-0822-571103F4B09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84C83C-6076-3910-B207-306C01702B4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D3CEBCC-527F-D8E5-FA3C-5ABE83ADEC2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FD1BA15E-4E62-0B57-F120-480B1DBA0BD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B8C13780-A2E6-A1B3-2D8D-56BF7233759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33A6A7E-C972-611A-3192-B460F9097C4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4742E1B-5A99-5449-ABA4-6AF9158B1D4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3865EE18-F6DC-7E2F-8686-AEA48735521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ACDDA79-7C27-B436-B0A9-F311CC7740D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929B8DC-3617-CA15-5D2A-9BF58ACED58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BA0781E-88FC-DA59-8E7A-2C5F7EAE507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0159ACD-5A7C-CF1C-86AD-DE2ED4F7E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050" name="Picture 2">
            <a:extLst>
              <a:ext uri="{FF2B5EF4-FFF2-40B4-BE49-F238E27FC236}">
                <a16:creationId xmlns:a16="http://schemas.microsoft.com/office/drawing/2014/main" id="{BA93CE03-27F7-E02C-5E62-7C2ADDDE4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84622" y="3797184"/>
            <a:ext cx="3857226" cy="37800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65788C4-8BDC-AF23-5333-C4AFDEC15F3E}"/>
              </a:ext>
            </a:extLst>
          </p:cNvPr>
          <p:cNvSpPr txBox="1"/>
          <p:nvPr/>
        </p:nvSpPr>
        <p:spPr>
          <a:xfrm>
            <a:off x="2448473" y="8168955"/>
            <a:ext cx="1857620" cy="830997"/>
          </a:xfrm>
          <a:prstGeom prst="rect">
            <a:avLst/>
          </a:prstGeom>
          <a:noFill/>
        </p:spPr>
        <p:txBody>
          <a:bodyPr wrap="square">
            <a:spAutoFit/>
          </a:bodyPr>
          <a:lstStyle/>
          <a:p>
            <a:r>
              <a:rPr lang="en-US" sz="4800" b="1" i="0">
                <a:solidFill>
                  <a:srgbClr val="202122"/>
                </a:solidFill>
                <a:effectLst/>
                <a:latin typeface="Arial" panose="020B0604020202020204" pitchFamily="34" charset="0"/>
              </a:rPr>
              <a:t>GNU</a:t>
            </a:r>
            <a:endParaRPr lang="en-US" sz="4800"/>
          </a:p>
        </p:txBody>
      </p:sp>
      <p:sp>
        <p:nvSpPr>
          <p:cNvPr id="15" name="TextBox 14">
            <a:extLst>
              <a:ext uri="{FF2B5EF4-FFF2-40B4-BE49-F238E27FC236}">
                <a16:creationId xmlns:a16="http://schemas.microsoft.com/office/drawing/2014/main" id="{BBCFA15E-FE94-7BE1-0D48-F5D54F0C8BD5}"/>
              </a:ext>
            </a:extLst>
          </p:cNvPr>
          <p:cNvSpPr txBox="1"/>
          <p:nvPr/>
        </p:nvSpPr>
        <p:spPr>
          <a:xfrm>
            <a:off x="6036587" y="3871693"/>
            <a:ext cx="11035144" cy="3477875"/>
          </a:xfrm>
          <a:prstGeom prst="rect">
            <a:avLst/>
          </a:prstGeom>
          <a:noFill/>
        </p:spPr>
        <p:txBody>
          <a:bodyPr wrap="square">
            <a:spAutoFit/>
          </a:bodyPr>
          <a:lstStyle/>
          <a:p>
            <a:pPr marL="571500" indent="-571500">
              <a:buFont typeface="Arial" panose="020B0604020202020204" pitchFamily="34" charset="0"/>
              <a:buChar char="•"/>
            </a:pPr>
            <a:r>
              <a:rPr lang="en-US" sz="4400"/>
              <a:t>Là </a:t>
            </a:r>
            <a:r>
              <a:rPr lang="en-US" sz="4400" i="1" u="sng"/>
              <a:t>một hệ điều hành*</a:t>
            </a:r>
            <a:r>
              <a:rPr lang="en-US" sz="4400"/>
              <a:t> và bộ sưu tập phần mềm máy tính;</a:t>
            </a:r>
          </a:p>
          <a:p>
            <a:pPr marL="571500" indent="-571500">
              <a:buFont typeface="Arial" panose="020B0604020202020204" pitchFamily="34" charset="0"/>
              <a:buChar char="•"/>
            </a:pPr>
            <a:r>
              <a:rPr lang="en-US" sz="4400"/>
              <a:t>GNU bao gồm toàn bộ phần mềm tự do, hầu hết được cấp phép theo General Public License (GPL) của GNU Project.</a:t>
            </a:r>
          </a:p>
        </p:txBody>
      </p:sp>
      <p:sp>
        <p:nvSpPr>
          <p:cNvPr id="11" name="TextBox 10">
            <a:extLst>
              <a:ext uri="{FF2B5EF4-FFF2-40B4-BE49-F238E27FC236}">
                <a16:creationId xmlns:a16="http://schemas.microsoft.com/office/drawing/2014/main" id="{F050C043-2508-FFD5-F6E6-90EDF56DA98A}"/>
              </a:ext>
            </a:extLst>
          </p:cNvPr>
          <p:cNvSpPr txBox="1"/>
          <p:nvPr/>
        </p:nvSpPr>
        <p:spPr>
          <a:xfrm>
            <a:off x="327127" y="9154632"/>
            <a:ext cx="11035144" cy="646331"/>
          </a:xfrm>
          <a:prstGeom prst="rect">
            <a:avLst/>
          </a:prstGeom>
          <a:noFill/>
        </p:spPr>
        <p:txBody>
          <a:bodyPr wrap="square">
            <a:spAutoFit/>
          </a:bodyPr>
          <a:lstStyle/>
          <a:p>
            <a:r>
              <a:rPr lang="en-US" sz="3600"/>
              <a:t>GNU là một kiểu viết tắt đệ quy của "</a:t>
            </a:r>
            <a:r>
              <a:rPr lang="en-US" sz="3600" b="1"/>
              <a:t>GNU's Not Unix!</a:t>
            </a:r>
            <a:r>
              <a:rPr lang="en-US" sz="3600"/>
              <a:t>"</a:t>
            </a:r>
          </a:p>
        </p:txBody>
      </p:sp>
    </p:spTree>
    <p:extLst>
      <p:ext uri="{BB962C8B-B14F-4D97-AF65-F5344CB8AC3E}">
        <p14:creationId xmlns:p14="http://schemas.microsoft.com/office/powerpoint/2010/main" val="316786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5CCF-EC33-C5C1-9881-3DDF327F552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7ADC609D-6D6A-5F0A-D816-E10C032FFFC4}"/>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(Thông tin thêm về Unix, Linux)</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21BA370-79FC-CEF8-9362-E4BCC5F9240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6602E9B-7D0C-2106-E5FD-7D9F21120D7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7AE87E79-AC0B-8B10-39BF-40602AD7D34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6AF2F7D-6385-E144-9467-3F551D3D789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38F95F6-F170-EDE2-4DC5-EA2D4EF16B5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485E5F5-086F-1B34-DCA7-1DE041C451C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818ABC7-E9E2-4A48-D898-815EBAF5AD4B}"/>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618EACD-76D2-7A4D-D814-4B73D9F2D11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77FF756-402C-CE9B-B7A1-E300DFA3FB7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2C8BFCD1-89F0-C7CE-EACF-528D7CFB705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A532437D-35CF-0C17-B217-526580A4852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FC5FC9E-98FF-C72C-F54A-9E7EAEDC437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04D70A2-62DA-C766-82B0-E7021FAF80F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201668D-9B3B-E87D-9356-858445547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3076" name="Picture 4" descr="Hệ điều hành Unix là gì? Ưu nhược điểm của hệ điều hành Unix">
            <a:extLst>
              <a:ext uri="{FF2B5EF4-FFF2-40B4-BE49-F238E27FC236}">
                <a16:creationId xmlns:a16="http://schemas.microsoft.com/office/drawing/2014/main" id="{A67A194F-A4C5-CAB6-6445-F0EC3E785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70" y="3848100"/>
            <a:ext cx="7251260" cy="407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2B133-531F-6CDF-4441-1820EA5FAA0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B78063A-00EE-C976-C091-7F7892A6093D}"/>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(Thông tin thêm về Unix, Linux)</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2E9539D-5041-6729-380F-B1E8E71413A8}"/>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BE33B9B-1CBC-1C69-7659-9A8DDBF96CE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76F3F7E4-5194-BB94-88EA-15571CDF9CA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F2BC2FFE-C866-65CA-6966-C0AD9462EA3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C654EEF-1180-98A8-8F23-1E8ECEEADF0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9DC418E2-C207-7E04-FFC2-A874B4827C7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58F9C89-23D5-2592-E048-B62C4CCCFB83}"/>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4F8E1098-2569-133F-A8A1-74608DBE105C}"/>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E7417BF-60AA-033F-036E-73BE323D73C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7A9D809-C0C1-CB8D-E34C-405CA7D8B0A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DBF85981-6D6D-852F-22BF-B7BA3CBD3631}"/>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BAB82102-BB32-C349-30AA-C668A1658D0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752519F2-9A33-36ED-E3BD-9ED358B5546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6E6CEC8-C390-1493-3C69-744FFA82D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4098" name="Picture 2" descr="UNIX Full Form - GeeksforGeeks">
            <a:extLst>
              <a:ext uri="{FF2B5EF4-FFF2-40B4-BE49-F238E27FC236}">
                <a16:creationId xmlns:a16="http://schemas.microsoft.com/office/drawing/2014/main" id="{CE7F1239-B281-EAC6-F3B6-6C0C7F59B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986"/>
          <a:stretch/>
        </p:blipFill>
        <p:spPr bwMode="auto">
          <a:xfrm>
            <a:off x="609600" y="4226032"/>
            <a:ext cx="5401898" cy="3657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949FF4-B521-D0B0-F7B1-E3AE48B739FD}"/>
              </a:ext>
            </a:extLst>
          </p:cNvPr>
          <p:cNvSpPr txBox="1"/>
          <p:nvPr/>
        </p:nvSpPr>
        <p:spPr>
          <a:xfrm>
            <a:off x="6325786" y="3172829"/>
            <a:ext cx="11035144" cy="7540526"/>
          </a:xfrm>
          <a:prstGeom prst="rect">
            <a:avLst/>
          </a:prstGeom>
          <a:noFill/>
        </p:spPr>
        <p:txBody>
          <a:bodyPr wrap="square">
            <a:spAutoFit/>
          </a:bodyPr>
          <a:lstStyle/>
          <a:p>
            <a:pPr marL="571500" indent="-571500">
              <a:buFont typeface="Arial" panose="020B0604020202020204" pitchFamily="34" charset="0"/>
              <a:buChar char="•"/>
            </a:pPr>
            <a:r>
              <a:rPr lang="en-US" sz="4400"/>
              <a:t>Là hệ điều hành máy tính;</a:t>
            </a:r>
          </a:p>
          <a:p>
            <a:pPr marL="571500" indent="-571500">
              <a:buFont typeface="Arial" panose="020B0604020202020204" pitchFamily="34" charset="0"/>
              <a:buChar char="•"/>
            </a:pPr>
            <a:r>
              <a:rPr lang="en-US" sz="4400" b="1">
                <a:highlight>
                  <a:srgbClr val="FFFF00"/>
                </a:highlight>
              </a:rPr>
              <a:t>MÃ NGUỒN ĐÓNG</a:t>
            </a:r>
          </a:p>
          <a:p>
            <a:pPr marL="571500" indent="-571500">
              <a:buFont typeface="Arial" panose="020B0604020202020204" pitchFamily="34" charset="0"/>
              <a:buChar char="•"/>
            </a:pPr>
            <a:r>
              <a:rPr lang="en-US" sz="4400"/>
              <a:t>Hoạt động trên nhiều loại máy tính khác nhau: máy trạm, máy chủ và thiết bị nhúng</a:t>
            </a:r>
          </a:p>
          <a:p>
            <a:pPr marL="571500" indent="-571500">
              <a:buFont typeface="Arial" panose="020B0604020202020204" pitchFamily="34" charset="0"/>
              <a:buChar char="•"/>
            </a:pPr>
            <a:r>
              <a:rPr lang="en-US" sz="4400"/>
              <a:t>Thiết kế đa người dùng</a:t>
            </a:r>
          </a:p>
          <a:p>
            <a:pPr marL="571500" indent="-571500">
              <a:buFont typeface="Arial" panose="020B0604020202020204" pitchFamily="34" charset="0"/>
              <a:buChar char="•"/>
            </a:pPr>
            <a:r>
              <a:rPr lang="en-US" sz="4400"/>
              <a:t>Đa nhiệm</a:t>
            </a:r>
          </a:p>
          <a:p>
            <a:pPr marL="571500" indent="-571500">
              <a:buFont typeface="Arial" panose="020B0604020202020204" pitchFamily="34" charset="0"/>
              <a:buChar char="•"/>
            </a:pPr>
            <a:r>
              <a:rPr lang="en-US" sz="4400"/>
              <a:t>Cung cấp môi trường, công cụ, tiện ích để phát triển phần mềm</a:t>
            </a:r>
          </a:p>
          <a:p>
            <a:pPr marL="571500" indent="-571500">
              <a:buFont typeface="Arial" panose="020B0604020202020204" pitchFamily="34" charset="0"/>
              <a:buChar char="•"/>
            </a:pPr>
            <a:r>
              <a:rPr lang="en-US" sz="4400"/>
              <a:t>Tiền đề phát triển các biến thể như </a:t>
            </a:r>
            <a:r>
              <a:rPr lang="en-US" sz="4400" b="1"/>
              <a:t>Linux, FreeBSD, MacOS, Solaris,..</a:t>
            </a:r>
          </a:p>
          <a:p>
            <a:pPr marL="571500" indent="-571500">
              <a:buFont typeface="Arial" panose="020B0604020202020204" pitchFamily="34" charset="0"/>
              <a:buChar char="•"/>
            </a:pPr>
            <a:endParaRPr lang="en-US" sz="4400"/>
          </a:p>
        </p:txBody>
      </p:sp>
    </p:spTree>
    <p:extLst>
      <p:ext uri="{BB962C8B-B14F-4D97-AF65-F5344CB8AC3E}">
        <p14:creationId xmlns:p14="http://schemas.microsoft.com/office/powerpoint/2010/main" val="332926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B481C-092A-BA56-D59E-A95649F1E60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FD56A28-D895-CBC5-7F05-DDA3ED0D84C2}"/>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(Thông tin thêm về Unix, Linux)</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E5296D1C-E13A-1AA8-09D8-72808E3A124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06069FD-961D-5B63-3359-FD9BFA5CEC8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3A96FCB3-A940-E32E-3916-36CBE13CD00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D89B5C5-0EDF-84E6-7C9B-C5365FF78505}"/>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355B6BE4-9205-C4C7-066E-3B08A0EDD5C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3E898EDB-6D76-798D-983D-3A47DF3B738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D94A4BE-FDB3-EE15-870A-10FB043A6A4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FD2CC52F-726E-5554-3E95-E9674745F192}"/>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C6210D56-BBAC-AFAB-30C4-F1EBEC2A700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A1C09340-4B4E-E44A-E362-B374B7F2534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70C5B54A-C193-FC6C-D1FE-F8C1606A985E}"/>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AA3A2390-CE69-3119-4E64-AAEE3EBABA0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6437DBC5-1F98-559C-31DD-B9E6285E6B1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0AC561A7-277D-B8CB-ECF9-B2EB89462A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6F4B2987-A008-68B6-484A-BB7109D640D5}"/>
              </a:ext>
            </a:extLst>
          </p:cNvPr>
          <p:cNvSpPr txBox="1"/>
          <p:nvPr/>
        </p:nvSpPr>
        <p:spPr>
          <a:xfrm>
            <a:off x="6325786" y="3672900"/>
            <a:ext cx="11035144" cy="6186309"/>
          </a:xfrm>
          <a:prstGeom prst="rect">
            <a:avLst/>
          </a:prstGeom>
          <a:noFill/>
        </p:spPr>
        <p:txBody>
          <a:bodyPr wrap="square">
            <a:spAutoFit/>
          </a:bodyPr>
          <a:lstStyle/>
          <a:p>
            <a:pPr marL="571500" indent="-571500">
              <a:buFont typeface="Arial" panose="020B0604020202020204" pitchFamily="34" charset="0"/>
              <a:buChar char="•"/>
            </a:pPr>
            <a:r>
              <a:rPr lang="en-US" sz="4400"/>
              <a:t>Là hệ điều hành máy tính;</a:t>
            </a:r>
          </a:p>
          <a:p>
            <a:pPr marL="571500" indent="-571500">
              <a:buFont typeface="Arial" panose="020B0604020202020204" pitchFamily="34" charset="0"/>
              <a:buChar char="•"/>
            </a:pPr>
            <a:r>
              <a:rPr lang="en-US" sz="4400"/>
              <a:t>Đ</a:t>
            </a:r>
            <a:r>
              <a:rPr lang="vi-VN" sz="4400"/>
              <a:t>ược phát triển bởi Linus Torvalds</a:t>
            </a:r>
            <a:r>
              <a:rPr lang="en-US" sz="4400"/>
              <a:t>;</a:t>
            </a:r>
          </a:p>
          <a:p>
            <a:pPr marL="571500" indent="-571500">
              <a:buFont typeface="Arial" panose="020B0604020202020204" pitchFamily="34" charset="0"/>
              <a:buChar char="•"/>
            </a:pPr>
            <a:r>
              <a:rPr lang="en-US" sz="4400" b="1">
                <a:highlight>
                  <a:srgbClr val="FFFF00"/>
                </a:highlight>
              </a:rPr>
              <a:t>MÃ NGUỒN MỞ</a:t>
            </a:r>
          </a:p>
          <a:p>
            <a:pPr marL="571500" indent="-571500">
              <a:buFont typeface="Arial" panose="020B0604020202020204" pitchFamily="34" charset="0"/>
              <a:buChar char="•"/>
            </a:pPr>
            <a:r>
              <a:rPr lang="en-US" sz="4400"/>
              <a:t>Phát triển dựa trên các tiêu chuẩn và giao thức của Unix</a:t>
            </a:r>
          </a:p>
          <a:p>
            <a:pPr marL="571500" indent="-571500">
              <a:buFont typeface="Arial" panose="020B0604020202020204" pitchFamily="34" charset="0"/>
              <a:buChar char="•"/>
            </a:pPr>
            <a:r>
              <a:rPr lang="en-US" sz="4400"/>
              <a:t>Dựa trên kernel Linux, một thành phần quan trọng của hệ điều hành, và sử dụng các thành phần từ dự án </a:t>
            </a:r>
            <a:r>
              <a:rPr lang="en-US" sz="4400" b="1"/>
              <a:t>GNU</a:t>
            </a:r>
          </a:p>
          <a:p>
            <a:pPr marL="571500" indent="-571500">
              <a:buFont typeface="Arial" panose="020B0604020202020204" pitchFamily="34" charset="0"/>
              <a:buChar char="•"/>
            </a:pPr>
            <a:endParaRPr lang="en-US" sz="4400"/>
          </a:p>
        </p:txBody>
      </p:sp>
      <p:pic>
        <p:nvPicPr>
          <p:cNvPr id="5122" name="Picture 2">
            <a:extLst>
              <a:ext uri="{FF2B5EF4-FFF2-40B4-BE49-F238E27FC236}">
                <a16:creationId xmlns:a16="http://schemas.microsoft.com/office/drawing/2014/main" id="{73B5319C-5612-07F7-D46C-814B53A5C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33" y="4888723"/>
            <a:ext cx="6083317" cy="293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34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06858-5C3C-5200-5A7B-8CE6A873204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FC13E2C3-365A-2016-EBFB-EE045412D1F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86AF0C19-CAF5-423B-63FB-F9986044485C}"/>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600503DC-290B-CD98-1470-DF438A86B0C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EE4DCBA2-3A2E-A74A-B3A7-F58DB6F73EF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407F0FB-A559-7742-1C9C-F7E820D97B1C}"/>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1E845E5-8CEB-D4EF-4BC2-DDF76A0A3DF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BECD64DE-335A-9764-B63E-62F34A4BF9D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B301F99C-FC98-9B1A-3909-0BAAAB3CFE7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45C477F1-8601-96BA-048B-558288E65F0B}"/>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6A9944FA-1F0B-5D09-35BD-614735535DD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F1E7E06F-7E56-D619-87D5-848BEBC8A97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CE22ADAA-93C2-5A50-83DE-F8C56F9E768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1F045098-6980-402F-3D2A-388E20E70AC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B31EB769-EB7B-423F-3E8A-CEEE001B5AB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36CC1E0-8487-AE5C-9B4F-817F65B672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8194" name="Picture 2" descr="The case for open-source GIS - Geospatial Brainstorming">
            <a:extLst>
              <a:ext uri="{FF2B5EF4-FFF2-40B4-BE49-F238E27FC236}">
                <a16:creationId xmlns:a16="http://schemas.microsoft.com/office/drawing/2014/main" id="{D93A0925-75B3-914C-C541-29BD71CE5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770" y="2619948"/>
            <a:ext cx="9276459" cy="693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00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8679B-AB3E-EE8B-7A26-4BDD40C9064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4E23094C-7793-6CE9-3E81-2F6F8F61D136}"/>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005B4495-3687-B2E5-F9A0-F34F4179B9A2}"/>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8E60BD2D-2EE7-B84A-045C-64BFA479874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EFF06D75-A666-5312-158D-1AF9DFD840A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DE562757-4EA5-E936-09CD-C5370D13765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A40F8D47-5EFF-07B2-329D-64DD8D98624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C1319742-8AED-320E-5199-1A3DAC62BB9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ADF757B1-409F-1182-0AC0-B22F5910FFC5}"/>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DCC6F10-F05F-EB6D-DA9A-BF7287913CF5}"/>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5E5B1A99-CE9C-77CB-AFB6-5AD9539E39A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F42EAD4D-C764-20CD-4C0F-A03730042E2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3F04A09A-15B6-20D2-CCD7-1734FD6AB73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7FFAD41C-B80F-4CB2-7942-772F6B65E2B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7808A8A-7755-F67C-8923-CF696470337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7379882-F508-D293-68C6-89F33185DD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9218" name="Picture 2" descr="Exploring open source GIS software - BIM Academy">
            <a:extLst>
              <a:ext uri="{FF2B5EF4-FFF2-40B4-BE49-F238E27FC236}">
                <a16:creationId xmlns:a16="http://schemas.microsoft.com/office/drawing/2014/main" id="{C8796F5C-DCD2-D34A-CD9B-FE2B51599C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96" t="12318" r="20000" b="10833"/>
          <a:stretch/>
        </p:blipFill>
        <p:spPr bwMode="auto">
          <a:xfrm>
            <a:off x="0" y="3315872"/>
            <a:ext cx="6229575" cy="52836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3F19C7-DEA4-6A8D-7275-A42C2303DA80}"/>
              </a:ext>
            </a:extLst>
          </p:cNvPr>
          <p:cNvSpPr txBox="1"/>
          <p:nvPr/>
        </p:nvSpPr>
        <p:spPr>
          <a:xfrm>
            <a:off x="6325786" y="3672900"/>
            <a:ext cx="11035144" cy="4832092"/>
          </a:xfrm>
          <a:prstGeom prst="rect">
            <a:avLst/>
          </a:prstGeom>
          <a:noFill/>
        </p:spPr>
        <p:txBody>
          <a:bodyPr wrap="square">
            <a:spAutoFit/>
          </a:bodyPr>
          <a:lstStyle/>
          <a:p>
            <a:pPr marL="571500" indent="-571500">
              <a:buFont typeface="Arial" panose="020B0604020202020204" pitchFamily="34" charset="0"/>
              <a:buChar char="•"/>
            </a:pPr>
            <a:r>
              <a:rPr lang="en-US" sz="4400"/>
              <a:t>C</a:t>
            </a:r>
            <a:r>
              <a:rPr lang="vi-VN" sz="4400"/>
              <a:t>ác phần mềm GIS được phát triển và phân phối dưới các giấy phép mã nguồn mở</a:t>
            </a:r>
            <a:r>
              <a:rPr lang="en-US" sz="4400"/>
              <a:t>;</a:t>
            </a:r>
          </a:p>
          <a:p>
            <a:pPr marL="571500" indent="-571500">
              <a:buFont typeface="Arial" panose="020B0604020202020204" pitchFamily="34" charset="0"/>
              <a:buChar char="•"/>
            </a:pPr>
            <a:r>
              <a:rPr lang="en-US" sz="4400"/>
              <a:t>Đ</a:t>
            </a:r>
            <a:r>
              <a:rPr lang="vi-VN" sz="4400"/>
              <a:t>ược công khai, cho phép người dùng xem, sửa đổi và phân phối lại theo các điều khoản của giấy phép mã nguồn mở</a:t>
            </a:r>
            <a:endParaRPr lang="en-US" sz="4400"/>
          </a:p>
          <a:p>
            <a:pPr marL="571500" indent="-571500">
              <a:buFont typeface="Arial" panose="020B0604020202020204" pitchFamily="34" charset="0"/>
              <a:buChar char="•"/>
            </a:pPr>
            <a:endParaRPr lang="en-US" sz="4400"/>
          </a:p>
        </p:txBody>
      </p:sp>
      <p:sp>
        <p:nvSpPr>
          <p:cNvPr id="14" name="TextBox 13">
            <a:extLst>
              <a:ext uri="{FF2B5EF4-FFF2-40B4-BE49-F238E27FC236}">
                <a16:creationId xmlns:a16="http://schemas.microsoft.com/office/drawing/2014/main" id="{0CFFE0F2-EDCA-EDB1-44C4-7F5AE1C62DB2}"/>
              </a:ext>
            </a:extLst>
          </p:cNvPr>
          <p:cNvSpPr txBox="1"/>
          <p:nvPr/>
        </p:nvSpPr>
        <p:spPr>
          <a:xfrm>
            <a:off x="927501" y="8781680"/>
            <a:ext cx="4374572" cy="1200329"/>
          </a:xfrm>
          <a:prstGeom prst="rect">
            <a:avLst/>
          </a:prstGeom>
          <a:noFill/>
        </p:spPr>
        <p:txBody>
          <a:bodyPr wrap="square">
            <a:spAutoFit/>
          </a:bodyPr>
          <a:lstStyle/>
          <a:p>
            <a:r>
              <a:rPr lang="en-US" sz="3600" b="1"/>
              <a:t>GIS mã nguồn mở (Open Source GIS)</a:t>
            </a:r>
          </a:p>
        </p:txBody>
      </p:sp>
    </p:spTree>
    <p:extLst>
      <p:ext uri="{BB962C8B-B14F-4D97-AF65-F5344CB8AC3E}">
        <p14:creationId xmlns:p14="http://schemas.microsoft.com/office/powerpoint/2010/main" val="154107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3955-1436-8DFA-F3E9-BBA528DB2CD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2A63C8D5-7E82-D78A-50B6-6F965260DC3D}"/>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76062443-6573-5F5C-0F40-B47047B5148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95AED9A0-1443-CFB8-A653-6AC7F4E0FC0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637CD367-C743-9BA0-8E77-BB0A0E9F493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DFE6A9F-FC49-7FA1-FD1A-8B40D31156D9}"/>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8A4BEA6D-8E2E-F6C4-CBD2-631DB2AE6AC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6143492-482E-F54A-5759-6FCD2801C32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6FA9F18A-65F0-2885-AC9B-8FDC0BA52845}"/>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543E1510-CD99-4A6B-B81E-B9D99DE64931}"/>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55C6457-CF8A-556D-08EA-6C9DF8105FD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6B72335-EC32-F2BC-CA4B-F6E99BD8ABE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F6C592FE-303F-DD1E-A6DF-9E5A31D145F1}"/>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DF04FB84-35FE-EF17-5988-2533430BCD4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217E406D-6CC2-A6ED-61E0-9F8B767D577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EC39B58-286D-10EE-7A15-6FD3E64D0F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0242" name="Picture 2" descr="OGC announces ESA's upgrade to strategic membership">
            <a:extLst>
              <a:ext uri="{FF2B5EF4-FFF2-40B4-BE49-F238E27FC236}">
                <a16:creationId xmlns:a16="http://schemas.microsoft.com/office/drawing/2014/main" id="{1DB79A29-92A1-BB13-7C5B-2C735CA16C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510" y="3168579"/>
            <a:ext cx="6511273" cy="323076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SGeo - វិគីភីឌា">
            <a:extLst>
              <a:ext uri="{FF2B5EF4-FFF2-40B4-BE49-F238E27FC236}">
                <a16:creationId xmlns:a16="http://schemas.microsoft.com/office/drawing/2014/main" id="{E4F88ADA-6E05-6315-0ED5-DE71FD0DC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830" y="5510089"/>
            <a:ext cx="9584660" cy="405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83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E7957-8A99-9CEA-41CF-3C2B47672EA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6D3EC248-55C2-494C-73C2-40BCCE6E207D}"/>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19E1FB4-1C97-4D1C-539E-F082497CF69E}"/>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9CED2698-31FA-48F7-6473-427CF0DF513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AFD9220-4541-D157-DA1B-192440B4616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3250924A-08B4-E3E9-9993-8C2489446C7B}"/>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A374AFC-1198-C299-637F-A6B9250A141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2AE5D3B-5DE8-5F29-8090-FAD56B21B6D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114969F-9067-709A-B43B-DF215807154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1394AF4-387E-EFD1-2AE6-3CD7985C4DDB}"/>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3C39CC1-BDCE-4D80-7641-01EC228DD10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559B742-D356-669E-8558-F177C505CAF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C8CBE9E-DBF0-1C84-244D-527736F1829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6801CA23-0735-207C-6572-2301D9CCFF0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EE6BF068-EA5A-0D2B-BDCB-C0A9B6B3A56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1E1C27DB-57D0-E341-0A22-55D57C788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67D0BCB3-5CE7-771C-9115-5307EF117D91}"/>
              </a:ext>
            </a:extLst>
          </p:cNvPr>
          <p:cNvSpPr txBox="1"/>
          <p:nvPr/>
        </p:nvSpPr>
        <p:spPr>
          <a:xfrm>
            <a:off x="7043038" y="3540971"/>
            <a:ext cx="9904814" cy="1446550"/>
          </a:xfrm>
          <a:prstGeom prst="rect">
            <a:avLst/>
          </a:prstGeom>
          <a:noFill/>
        </p:spPr>
        <p:txBody>
          <a:bodyPr wrap="square">
            <a:spAutoFit/>
          </a:bodyPr>
          <a:lstStyle/>
          <a:p>
            <a:pPr marL="571500" indent="-571500">
              <a:buFont typeface="Arial" panose="020B0604020202020204" pitchFamily="34" charset="0"/>
              <a:buChar char="•"/>
            </a:pPr>
            <a:r>
              <a:rPr lang="en-US" sz="4400"/>
              <a:t>Là một tổ chức phi lợi nhuận toàn cầu</a:t>
            </a:r>
          </a:p>
          <a:p>
            <a:pPr marL="571500" indent="-571500">
              <a:buFont typeface="Arial" panose="020B0604020202020204" pitchFamily="34" charset="0"/>
              <a:buChar char="•"/>
            </a:pPr>
            <a:r>
              <a:rPr lang="en-US" sz="4400"/>
              <a:t>Thành lập vào năm 2006</a:t>
            </a:r>
          </a:p>
        </p:txBody>
      </p:sp>
      <p:sp>
        <p:nvSpPr>
          <p:cNvPr id="14" name="TextBox 13">
            <a:extLst>
              <a:ext uri="{FF2B5EF4-FFF2-40B4-BE49-F238E27FC236}">
                <a16:creationId xmlns:a16="http://schemas.microsoft.com/office/drawing/2014/main" id="{BD6F3A56-FB39-E35B-7754-8F0E8F9084D6}"/>
              </a:ext>
            </a:extLst>
          </p:cNvPr>
          <p:cNvSpPr txBox="1"/>
          <p:nvPr/>
        </p:nvSpPr>
        <p:spPr>
          <a:xfrm>
            <a:off x="-100420" y="6436776"/>
            <a:ext cx="7026149" cy="646331"/>
          </a:xfrm>
          <a:prstGeom prst="rect">
            <a:avLst/>
          </a:prstGeom>
          <a:noFill/>
        </p:spPr>
        <p:txBody>
          <a:bodyPr wrap="square">
            <a:spAutoFit/>
          </a:bodyPr>
          <a:lstStyle/>
          <a:p>
            <a:r>
              <a:rPr lang="en-US" sz="3600" b="1"/>
              <a:t>Open Source Geospatial Foundation</a:t>
            </a:r>
          </a:p>
        </p:txBody>
      </p:sp>
      <p:sp>
        <p:nvSpPr>
          <p:cNvPr id="12" name="TextBox 11">
            <a:extLst>
              <a:ext uri="{FF2B5EF4-FFF2-40B4-BE49-F238E27FC236}">
                <a16:creationId xmlns:a16="http://schemas.microsoft.com/office/drawing/2014/main" id="{2809CC23-1868-18FD-2701-2A2D5654233D}"/>
              </a:ext>
            </a:extLst>
          </p:cNvPr>
          <p:cNvSpPr txBox="1"/>
          <p:nvPr/>
        </p:nvSpPr>
        <p:spPr>
          <a:xfrm>
            <a:off x="7238999" y="5622920"/>
            <a:ext cx="10721873" cy="1200329"/>
          </a:xfrm>
          <a:prstGeom prst="rect">
            <a:avLst/>
          </a:prstGeom>
          <a:noFill/>
        </p:spPr>
        <p:txBody>
          <a:bodyPr wrap="square">
            <a:spAutoFit/>
          </a:bodyPr>
          <a:lstStyle/>
          <a:p>
            <a:r>
              <a:rPr lang="en-US" sz="3600" b="1"/>
              <a:t>M</a:t>
            </a:r>
            <a:r>
              <a:rPr lang="vi-VN" sz="3600" b="1"/>
              <a:t>ục tiêu</a:t>
            </a:r>
            <a:r>
              <a:rPr lang="vi-VN" sz="3600"/>
              <a:t> thúc đẩy và hỗ trợ việc sử dụng phần mềm mã nguồn mở trong lĩnh vực GIS và địa lý</a:t>
            </a:r>
            <a:endParaRPr lang="en-US" sz="3600"/>
          </a:p>
        </p:txBody>
      </p:sp>
      <p:pic>
        <p:nvPicPr>
          <p:cNvPr id="15" name="Picture 4" descr="OSGeo - វិគីភីឌា">
            <a:extLst>
              <a:ext uri="{FF2B5EF4-FFF2-40B4-BE49-F238E27FC236}">
                <a16:creationId xmlns:a16="http://schemas.microsoft.com/office/drawing/2014/main" id="{997538F0-DF1E-6F04-8C18-EDC30C19E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16" y="3525881"/>
            <a:ext cx="6092370" cy="25791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A69E0B7-B7B0-4767-DDB1-4216DD327009}"/>
              </a:ext>
            </a:extLst>
          </p:cNvPr>
          <p:cNvSpPr txBox="1"/>
          <p:nvPr/>
        </p:nvSpPr>
        <p:spPr>
          <a:xfrm>
            <a:off x="5002937" y="7266159"/>
            <a:ext cx="12897586" cy="2862322"/>
          </a:xfrm>
          <a:prstGeom prst="rect">
            <a:avLst/>
          </a:prstGeom>
          <a:noFill/>
        </p:spPr>
        <p:txBody>
          <a:bodyPr wrap="square">
            <a:spAutoFit/>
          </a:bodyPr>
          <a:lstStyle/>
          <a:p>
            <a:r>
              <a:rPr lang="en-US" sz="3600"/>
              <a:t>OSGeo quản lý và hỗ trợ nhiều dự án quan trọng trong lĩnh vực GIS mã nguồn mở, bao gồm </a:t>
            </a:r>
            <a:r>
              <a:rPr lang="en-US" sz="3600" b="1"/>
              <a:t>QGIS, GRASS GIS, GeoServer và PostGIS</a:t>
            </a:r>
            <a:r>
              <a:rPr lang="en-US" sz="3600"/>
              <a:t>. </a:t>
            </a:r>
          </a:p>
          <a:p>
            <a:endParaRPr lang="en-US" sz="3600"/>
          </a:p>
          <a:p>
            <a:r>
              <a:rPr lang="en-US" sz="3600"/>
              <a:t>OSGeo tổ chức các sự kiện, khóa học và hội thảo để tăng cường sự nhận thức và kiến thức về GIS mã nguồn mở.</a:t>
            </a:r>
          </a:p>
        </p:txBody>
      </p:sp>
    </p:spTree>
    <p:extLst>
      <p:ext uri="{BB962C8B-B14F-4D97-AF65-F5344CB8AC3E}">
        <p14:creationId xmlns:p14="http://schemas.microsoft.com/office/powerpoint/2010/main" val="3355831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9C2D-F55E-A1F7-3E6F-03823E7C77E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8C8AFD5-65A1-7324-DE83-166782BB5B6A}"/>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58141F80-94C5-9172-E984-F8CFF79D281C}"/>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1D53AE2-2EA3-707B-DBDF-76C913DC862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8370813-D70A-15CE-E644-E125389D7DB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BADC696-0B6E-DFA2-ABCF-EB201149F11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9DA33E5-C3C3-6DFA-7005-8878C9735BF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5BEA8E04-2901-5B00-9B0C-DA1060A7E23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0D4D2E9-38CD-096E-506D-165FA8E1D7F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82FD451D-DF76-AFBF-BAF3-01CE044218D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0C13E125-1C5F-A000-A215-0E2B2927AFC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E799F35-C622-CA0A-1136-CD48FA162E4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0F9642BA-1C81-53DD-FCE2-7ECB545304CA}"/>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E8F418C1-E545-3205-016A-33F9DA80F73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5C0AAB3-49D3-9AD9-7970-BA2BCDD11BA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B283460C-808E-B4EE-226A-18AE10420C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D59BD810-199B-B73A-5047-03D012ABB059}"/>
              </a:ext>
            </a:extLst>
          </p:cNvPr>
          <p:cNvSpPr txBox="1"/>
          <p:nvPr/>
        </p:nvSpPr>
        <p:spPr>
          <a:xfrm>
            <a:off x="7043038" y="3540971"/>
            <a:ext cx="9904814" cy="1446550"/>
          </a:xfrm>
          <a:prstGeom prst="rect">
            <a:avLst/>
          </a:prstGeom>
          <a:noFill/>
        </p:spPr>
        <p:txBody>
          <a:bodyPr wrap="square">
            <a:spAutoFit/>
          </a:bodyPr>
          <a:lstStyle/>
          <a:p>
            <a:pPr marL="571500" indent="-571500">
              <a:buFont typeface="Arial" panose="020B0604020202020204" pitchFamily="34" charset="0"/>
              <a:buChar char="•"/>
            </a:pPr>
            <a:r>
              <a:rPr lang="en-US" sz="4400"/>
              <a:t>Là một tổ chức tiêu chuẩn hóa quốc tế</a:t>
            </a:r>
          </a:p>
          <a:p>
            <a:pPr marL="571500" indent="-571500">
              <a:buFont typeface="Arial" panose="020B0604020202020204" pitchFamily="34" charset="0"/>
              <a:buChar char="•"/>
            </a:pPr>
            <a:r>
              <a:rPr lang="en-US" sz="4400"/>
              <a:t>Thành lập vào năm 1994</a:t>
            </a:r>
          </a:p>
        </p:txBody>
      </p:sp>
      <p:sp>
        <p:nvSpPr>
          <p:cNvPr id="14" name="TextBox 13">
            <a:extLst>
              <a:ext uri="{FF2B5EF4-FFF2-40B4-BE49-F238E27FC236}">
                <a16:creationId xmlns:a16="http://schemas.microsoft.com/office/drawing/2014/main" id="{B2007DAF-5D1E-9EF2-2092-4448ED3013C6}"/>
              </a:ext>
            </a:extLst>
          </p:cNvPr>
          <p:cNvSpPr txBox="1"/>
          <p:nvPr/>
        </p:nvSpPr>
        <p:spPr>
          <a:xfrm>
            <a:off x="441451" y="6753453"/>
            <a:ext cx="5854300" cy="646331"/>
          </a:xfrm>
          <a:prstGeom prst="rect">
            <a:avLst/>
          </a:prstGeom>
          <a:noFill/>
        </p:spPr>
        <p:txBody>
          <a:bodyPr wrap="square">
            <a:spAutoFit/>
          </a:bodyPr>
          <a:lstStyle/>
          <a:p>
            <a:r>
              <a:rPr lang="en-US" sz="3600" b="1"/>
              <a:t>Open Geospatial Consortium</a:t>
            </a:r>
          </a:p>
        </p:txBody>
      </p:sp>
      <p:pic>
        <p:nvPicPr>
          <p:cNvPr id="11" name="Picture 2" descr="OGC announces ESA's upgrade to strategic membership">
            <a:extLst>
              <a:ext uri="{FF2B5EF4-FFF2-40B4-BE49-F238E27FC236}">
                <a16:creationId xmlns:a16="http://schemas.microsoft.com/office/drawing/2014/main" id="{41D7E738-42BD-1A55-F3E5-3B454BBEA6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20" y="3965625"/>
            <a:ext cx="5695363" cy="28259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9C063E2-80D0-6474-2F1D-9EDBA71D2A73}"/>
              </a:ext>
            </a:extLst>
          </p:cNvPr>
          <p:cNvSpPr txBox="1"/>
          <p:nvPr/>
        </p:nvSpPr>
        <p:spPr>
          <a:xfrm>
            <a:off x="6925729" y="5622920"/>
            <a:ext cx="11035144" cy="1754326"/>
          </a:xfrm>
          <a:prstGeom prst="rect">
            <a:avLst/>
          </a:prstGeom>
          <a:noFill/>
        </p:spPr>
        <p:txBody>
          <a:bodyPr wrap="square">
            <a:spAutoFit/>
          </a:bodyPr>
          <a:lstStyle/>
          <a:p>
            <a:r>
              <a:rPr lang="vi-VN" sz="3600"/>
              <a:t>Mục tiêu xác định và duy trì các tiêu chuẩn cho việc tương thích và tương tác giữa các hệ thống GIS khác nhau</a:t>
            </a:r>
            <a:endParaRPr lang="en-US" sz="3600"/>
          </a:p>
        </p:txBody>
      </p:sp>
      <p:sp>
        <p:nvSpPr>
          <p:cNvPr id="13" name="Thought Bubble: Cloud 12">
            <a:extLst>
              <a:ext uri="{FF2B5EF4-FFF2-40B4-BE49-F238E27FC236}">
                <a16:creationId xmlns:a16="http://schemas.microsoft.com/office/drawing/2014/main" id="{EDA2777D-77F5-1F2C-DED9-B80B99CB3FD2}"/>
              </a:ext>
            </a:extLst>
          </p:cNvPr>
          <p:cNvSpPr/>
          <p:nvPr/>
        </p:nvSpPr>
        <p:spPr>
          <a:xfrm>
            <a:off x="10668000" y="7320890"/>
            <a:ext cx="4062105" cy="1797501"/>
          </a:xfrm>
          <a:prstGeom prst="cloudCallout">
            <a:avLst>
              <a:gd name="adj1" fmla="val -50506"/>
              <a:gd name="adj2" fmla="val -531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t>Để làm gì?</a:t>
            </a:r>
          </a:p>
        </p:txBody>
      </p:sp>
    </p:spTree>
    <p:extLst>
      <p:ext uri="{BB962C8B-B14F-4D97-AF65-F5344CB8AC3E}">
        <p14:creationId xmlns:p14="http://schemas.microsoft.com/office/powerpoint/2010/main" val="2664948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E069E-4C5C-4FD1-DCBB-EA1F26AA9C2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10585882-83B3-BF25-C0F0-1B7B48BCA753}"/>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F848454-695E-F0E8-FDC7-F64DFFB5F391}"/>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4A2932C4-1DD7-1D79-EC74-F4599DD2AB5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C5D88B9E-3FA9-90F8-7DFF-D128D3715EA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BDD8DF1-E9FA-E9DC-B95D-C9D1D54A4C8C}"/>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E6AF031-1C5F-3F4E-47CF-A2788822098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DC1C5CD1-4A9B-6358-7380-A761D9FAEDF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C5E2B0A3-9B17-7270-9C0A-0A2C9E2CC02E}"/>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2D143CE-50C6-A82B-66F7-B97AB4E2B43F}"/>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876E08B-61BD-AFB3-9283-2303BA697A6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08BDD59-3D64-DEC1-18D0-F7867898D5A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CBCFFB8-DC29-6A25-C6C2-7E73A1AAC65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91EE3D4-90EC-9F89-93B3-98F22B568AA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AD332B6-2E88-5040-AA51-0DBA41B1F5E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EFD62B22-113B-207B-A262-626546B38D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4338" name="Picture 2" descr="Service-oriented architecture using OGC standards. In scenarios,... |  Download Scientific Diagram">
            <a:extLst>
              <a:ext uri="{FF2B5EF4-FFF2-40B4-BE49-F238E27FC236}">
                <a16:creationId xmlns:a16="http://schemas.microsoft.com/office/drawing/2014/main" id="{7D499619-141E-505D-E793-B6B27D16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49" y="3076082"/>
            <a:ext cx="9793354" cy="62228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E22890-D94E-AE93-F5DA-365BB546393F}"/>
              </a:ext>
            </a:extLst>
          </p:cNvPr>
          <p:cNvSpPr txBox="1"/>
          <p:nvPr/>
        </p:nvSpPr>
        <p:spPr>
          <a:xfrm>
            <a:off x="11629021" y="2563714"/>
            <a:ext cx="5720370" cy="3046988"/>
          </a:xfrm>
          <a:prstGeom prst="rect">
            <a:avLst/>
          </a:prstGeom>
          <a:noFill/>
        </p:spPr>
        <p:txBody>
          <a:bodyPr wrap="square">
            <a:spAutoFit/>
          </a:bodyPr>
          <a:lstStyle/>
          <a:p>
            <a:r>
              <a:rPr lang="en-US" sz="9600" b="1"/>
              <a:t>OGC Standards</a:t>
            </a:r>
          </a:p>
        </p:txBody>
      </p:sp>
      <p:sp>
        <p:nvSpPr>
          <p:cNvPr id="15" name="TextBox 14">
            <a:extLst>
              <a:ext uri="{FF2B5EF4-FFF2-40B4-BE49-F238E27FC236}">
                <a16:creationId xmlns:a16="http://schemas.microsoft.com/office/drawing/2014/main" id="{98220B39-8BE7-3637-D03C-EE3D577A88E9}"/>
              </a:ext>
            </a:extLst>
          </p:cNvPr>
          <p:cNvSpPr txBox="1"/>
          <p:nvPr/>
        </p:nvSpPr>
        <p:spPr>
          <a:xfrm>
            <a:off x="10998691" y="5590344"/>
            <a:ext cx="6378409" cy="830997"/>
          </a:xfrm>
          <a:prstGeom prst="rect">
            <a:avLst/>
          </a:prstGeom>
          <a:noFill/>
        </p:spPr>
        <p:txBody>
          <a:bodyPr wrap="square">
            <a:spAutoFit/>
          </a:bodyPr>
          <a:lstStyle/>
          <a:p>
            <a:r>
              <a:rPr lang="en-US" sz="4800"/>
              <a:t>Tiêu chuẩn mở trong GIS</a:t>
            </a:r>
          </a:p>
        </p:txBody>
      </p:sp>
      <p:sp>
        <p:nvSpPr>
          <p:cNvPr id="19" name="TextBox 18">
            <a:extLst>
              <a:ext uri="{FF2B5EF4-FFF2-40B4-BE49-F238E27FC236}">
                <a16:creationId xmlns:a16="http://schemas.microsoft.com/office/drawing/2014/main" id="{A8EC51D0-5D57-EC4E-D71C-F4056A339709}"/>
              </a:ext>
            </a:extLst>
          </p:cNvPr>
          <p:cNvSpPr txBox="1"/>
          <p:nvPr/>
        </p:nvSpPr>
        <p:spPr>
          <a:xfrm>
            <a:off x="10676559" y="6831515"/>
            <a:ext cx="7597586" cy="2062103"/>
          </a:xfrm>
          <a:prstGeom prst="rect">
            <a:avLst/>
          </a:prstGeom>
          <a:noFill/>
        </p:spPr>
        <p:txBody>
          <a:bodyPr wrap="square">
            <a:spAutoFit/>
          </a:bodyPr>
          <a:lstStyle/>
          <a:p>
            <a:pPr marL="457200" indent="-457200">
              <a:buFont typeface="Arial" panose="020B0604020202020204" pitchFamily="34" charset="0"/>
              <a:buChar char="•"/>
            </a:pPr>
            <a:r>
              <a:rPr lang="en-US" sz="3200"/>
              <a:t>Đảm bảo tính tương thích và tương tác giữa các hệ thống và dữ liệu địa lý;</a:t>
            </a:r>
          </a:p>
          <a:p>
            <a:pPr marL="457200" indent="-457200">
              <a:buFont typeface="Arial" panose="020B0604020202020204" pitchFamily="34" charset="0"/>
              <a:buChar char="•"/>
            </a:pPr>
            <a:r>
              <a:rPr lang="en-US" sz="3200"/>
              <a:t>Chia sẻ và sử dụng dữ liệu địa lý một cách linh hoạt và tiện lợi.</a:t>
            </a:r>
          </a:p>
        </p:txBody>
      </p:sp>
    </p:spTree>
    <p:extLst>
      <p:ext uri="{BB962C8B-B14F-4D97-AF65-F5344CB8AC3E}">
        <p14:creationId xmlns:p14="http://schemas.microsoft.com/office/powerpoint/2010/main" val="269001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4"/>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Nội dung</a:t>
            </a:r>
            <a:endParaRPr lang="en-US" sz="4400" dirty="0">
              <a:solidFill>
                <a:srgbClr val="BF1922"/>
              </a:solidFill>
              <a:latin typeface="Montserrat Semi-Bold Bold" panose="020B0604020202020204" charset="0"/>
            </a:endParaRPr>
          </a:p>
        </p:txBody>
      </p:sp>
      <p:grpSp>
        <p:nvGrpSpPr>
          <p:cNvPr id="55" name="Group 55"/>
          <p:cNvGrpSpPr/>
          <p:nvPr/>
        </p:nvGrpSpPr>
        <p:grpSpPr>
          <a:xfrm rot="-5400000">
            <a:off x="17433260" y="9452211"/>
            <a:ext cx="193793" cy="861433"/>
            <a:chOff x="0" y="0"/>
            <a:chExt cx="51040" cy="226879"/>
          </a:xfrm>
        </p:grpSpPr>
        <p:sp>
          <p:nvSpPr>
            <p:cNvPr id="56" name="Freeform 5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p:cNvGrpSpPr/>
          <p:nvPr/>
        </p:nvGrpSpPr>
        <p:grpSpPr>
          <a:xfrm rot="-10800000">
            <a:off x="17767080" y="9118391"/>
            <a:ext cx="193793" cy="861433"/>
            <a:chOff x="0" y="0"/>
            <a:chExt cx="51040" cy="226879"/>
          </a:xfrm>
        </p:grpSpPr>
        <p:sp>
          <p:nvSpPr>
            <p:cNvPr id="62" name="Freeform 6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75524A3-365F-C898-90B7-965B00A7884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C771999-B8E6-77A6-C7C4-5ED9536DF5E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4A97051-0065-585E-9BDE-7A59FC8B3B3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62C1AD6-B8CB-BFD8-CA4A-22A1B58E70C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295E9451-2369-E688-E379-6B0C7D23F67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4CCE4B-99FC-83E2-48A7-EF663651A0B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138838B5-5375-A537-A809-596D949A59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ADE7B46F-4661-A1AB-A65E-CDE270937D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6" name="TextBox 20">
            <a:extLst>
              <a:ext uri="{FF2B5EF4-FFF2-40B4-BE49-F238E27FC236}">
                <a16:creationId xmlns:a16="http://schemas.microsoft.com/office/drawing/2014/main" id="{822DC114-266C-4AF8-B492-C1ED931DE53D}"/>
              </a:ext>
            </a:extLst>
          </p:cNvPr>
          <p:cNvSpPr txBox="1"/>
          <p:nvPr/>
        </p:nvSpPr>
        <p:spPr>
          <a:xfrm>
            <a:off x="977628" y="2863835"/>
            <a:ext cx="7328172" cy="636488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Phần mềm mã nguồn mở là gì?</a:t>
            </a:r>
          </a:p>
          <a:p>
            <a:pPr marL="457200" indent="-457200" algn="just">
              <a:lnSpc>
                <a:spcPct val="150000"/>
              </a:lnSpc>
              <a:buFont typeface="Wingdings" panose="05000000000000000000" pitchFamily="2" charset="2"/>
              <a:buChar char="ü"/>
            </a:pPr>
            <a:r>
              <a:rPr lang="vi-VN" sz="4000">
                <a:solidFill>
                  <a:srgbClr val="2A2A2A"/>
                </a:solidFill>
                <a:latin typeface="Open Sans"/>
              </a:rPr>
              <a:t>Một số giấy phép nguồn mở phổ biến</a:t>
            </a:r>
          </a:p>
          <a:p>
            <a:pPr marL="457200" indent="-457200" algn="just">
              <a:lnSpc>
                <a:spcPct val="150000"/>
              </a:lnSpc>
              <a:buFont typeface="Wingdings" panose="05000000000000000000" pitchFamily="2" charset="2"/>
              <a:buChar char="ü"/>
            </a:pPr>
            <a:r>
              <a:rPr lang="vi-VN" sz="4000">
                <a:solidFill>
                  <a:srgbClr val="2A2A2A"/>
                </a:solidFill>
                <a:latin typeface="Open Sans"/>
              </a:rPr>
              <a:t>Tổng quan về phần mềm GIS nguồn mở và những ưu điểm của nó</a:t>
            </a:r>
            <a:endParaRPr lang="vi-VN" sz="4000" dirty="0">
              <a:solidFill>
                <a:srgbClr val="2A2A2A"/>
              </a:solidFill>
              <a:latin typeface="Open Sans"/>
            </a:endParaRPr>
          </a:p>
        </p:txBody>
      </p:sp>
      <p:sp>
        <p:nvSpPr>
          <p:cNvPr id="11" name="TextBox 10">
            <a:extLst>
              <a:ext uri="{FF2B5EF4-FFF2-40B4-BE49-F238E27FC236}">
                <a16:creationId xmlns:a16="http://schemas.microsoft.com/office/drawing/2014/main" id="{8CD8F734-A822-BCCE-0611-AC84A7166C9E}"/>
              </a:ext>
            </a:extLst>
          </p:cNvPr>
          <p:cNvSpPr txBox="1"/>
          <p:nvPr/>
        </p:nvSpPr>
        <p:spPr>
          <a:xfrm>
            <a:off x="9664580" y="2771502"/>
            <a:ext cx="7597585" cy="6457217"/>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Giới thiệu các khái niệm và phương pháp phát triển phần mềm</a:t>
            </a:r>
          </a:p>
          <a:p>
            <a:pPr marL="457200" indent="-457200" algn="just">
              <a:lnSpc>
                <a:spcPct val="150000"/>
              </a:lnSpc>
              <a:buFont typeface="Wingdings" panose="05000000000000000000" pitchFamily="2" charset="2"/>
              <a:buChar char="ü"/>
            </a:pPr>
            <a:r>
              <a:rPr lang="vi-VN" sz="4000">
                <a:solidFill>
                  <a:srgbClr val="2A2A2A"/>
                </a:solidFill>
                <a:latin typeface="Open Sans"/>
              </a:rPr>
              <a:t>Thiết lập môi trường phát triển (IDE, thư viện, v.v.)</a:t>
            </a:r>
          </a:p>
          <a:p>
            <a:pPr marL="457200" indent="-457200" algn="just">
              <a:lnSpc>
                <a:spcPct val="150000"/>
              </a:lnSpc>
              <a:buFont typeface="Wingdings" panose="05000000000000000000" pitchFamily="2" charset="2"/>
              <a:buChar char="ü"/>
            </a:pPr>
            <a:r>
              <a:rPr lang="vi-VN" sz="4000">
                <a:solidFill>
                  <a:srgbClr val="2A2A2A"/>
                </a:solidFill>
                <a:latin typeface="Open Sans"/>
              </a:rPr>
              <a:t>Giới thiệu về hệ thống kiểm soát phiên bản (Git)</a:t>
            </a:r>
            <a:endParaRPr lang="en-US" sz="4000">
              <a:solidFill>
                <a:srgbClr val="2A2A2A"/>
              </a:solidFill>
              <a:latin typeface="Open Sans"/>
            </a:endParaRPr>
          </a:p>
        </p:txBody>
      </p:sp>
    </p:spTree>
    <p:extLst>
      <p:ext uri="{BB962C8B-B14F-4D97-AF65-F5344CB8AC3E}">
        <p14:creationId xmlns:p14="http://schemas.microsoft.com/office/powerpoint/2010/main" val="198576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10A5-2B85-338F-0B39-5D0937E81BF1}"/>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F4D0ACFE-AD13-84C2-9396-3B264C07D12C}"/>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D2E3125-A5B6-D521-8DAC-2A0ACBF6EFA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F4195EA-3788-C7A9-C112-5456E040CD3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7689C79-B4F5-EA06-C8BD-BACA763743F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DA38EE28-BD16-F2F4-69C8-807886E8051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2E179AC-25DB-AEDC-7BE2-F85D32EBF41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301649C4-6C8A-D07C-6B96-8B4252A00CE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7D5B70D-6735-8B22-03FF-1F1CA7A41570}"/>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56A8FF79-52BE-41AA-BB17-160D3C3BCBE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97CCCF0-CB24-C9D0-2F7C-B91D2A2F1DA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34F4DFBB-CD53-CF90-8D3D-98610C7922E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7E81FE3A-AF69-36D8-C942-9011B15A979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FB2BF86-D9CB-2A6E-6551-F4F42A5B9B4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3727D581-AA63-E54B-2B5A-9F2F6A8DE8F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AF85F02-3EFC-A991-FF02-C092814B80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AD1B92C2-39DD-74F7-45D4-F90BC9B130DF}"/>
              </a:ext>
            </a:extLst>
          </p:cNvPr>
          <p:cNvSpPr txBox="1"/>
          <p:nvPr/>
        </p:nvSpPr>
        <p:spPr>
          <a:xfrm>
            <a:off x="6960365" y="3119276"/>
            <a:ext cx="10133414" cy="4832092"/>
          </a:xfrm>
          <a:prstGeom prst="rect">
            <a:avLst/>
          </a:prstGeom>
          <a:noFill/>
        </p:spPr>
        <p:txBody>
          <a:bodyPr wrap="square">
            <a:spAutoFit/>
          </a:bodyPr>
          <a:lstStyle/>
          <a:p>
            <a:pPr marL="571500" indent="-571500">
              <a:buFont typeface="Arial" panose="020B0604020202020204" pitchFamily="34" charset="0"/>
              <a:buChar char="•"/>
            </a:pPr>
            <a:r>
              <a:rPr lang="vi-VN" sz="2800" b="1"/>
              <a:t>Geography Markup Language (GML)</a:t>
            </a:r>
            <a:r>
              <a:rPr lang="vi-VN" sz="2800"/>
              <a:t>: GML là một tiêu chuẩn định dạng dữ liệu địa lý mã nguồn mở dựa trên XML. Nó cho phép mô tả và truyền tải dữ liệu địa lý dưới dạng văn bản có cấu trúc, bao gồm đối tượng địa lý, hệ thống tọa độ và thông tin thuộc tính.</a:t>
            </a:r>
          </a:p>
          <a:p>
            <a:pPr marL="571500" indent="-571500">
              <a:buFont typeface="Arial" panose="020B0604020202020204" pitchFamily="34" charset="0"/>
              <a:buChar char="•"/>
            </a:pPr>
            <a:endParaRPr lang="vi-VN" sz="2800"/>
          </a:p>
          <a:p>
            <a:pPr marL="571500" indent="-571500">
              <a:buFont typeface="Arial" panose="020B0604020202020204" pitchFamily="34" charset="0"/>
              <a:buChar char="•"/>
            </a:pPr>
            <a:r>
              <a:rPr lang="vi-VN" sz="2800" b="1"/>
              <a:t>Keyhole Markup Language (KML)</a:t>
            </a:r>
            <a:r>
              <a:rPr lang="vi-VN" sz="2800"/>
              <a:t>: KML là một tiêu chuẩn định dạng dữ liệu địa lý mã nguồn mở được sử dụng để mô tả và trình bày dữ liệu địa lý trong các ứng dụng như Google Earth và Google Maps. Nó cho phép hiển thị các đối tượng địa lý, hình ảnh và thông tin thuộc tính.</a:t>
            </a:r>
            <a:endParaRPr lang="en-US" sz="2800"/>
          </a:p>
        </p:txBody>
      </p:sp>
      <p:grpSp>
        <p:nvGrpSpPr>
          <p:cNvPr id="20" name="Group 19">
            <a:extLst>
              <a:ext uri="{FF2B5EF4-FFF2-40B4-BE49-F238E27FC236}">
                <a16:creationId xmlns:a16="http://schemas.microsoft.com/office/drawing/2014/main" id="{69FEF2E0-C619-75E6-038B-60B80C4D480A}"/>
              </a:ext>
            </a:extLst>
          </p:cNvPr>
          <p:cNvGrpSpPr/>
          <p:nvPr/>
        </p:nvGrpSpPr>
        <p:grpSpPr>
          <a:xfrm>
            <a:off x="581956" y="3797184"/>
            <a:ext cx="6378409" cy="3947143"/>
            <a:chOff x="547320" y="3460732"/>
            <a:chExt cx="6378409" cy="3947143"/>
          </a:xfrm>
        </p:grpSpPr>
        <p:sp>
          <p:nvSpPr>
            <p:cNvPr id="18" name="TextBox 17">
              <a:extLst>
                <a:ext uri="{FF2B5EF4-FFF2-40B4-BE49-F238E27FC236}">
                  <a16:creationId xmlns:a16="http://schemas.microsoft.com/office/drawing/2014/main" id="{847698F2-1AD7-71EE-4E0D-FB4DDE4FBE8D}"/>
                </a:ext>
              </a:extLst>
            </p:cNvPr>
            <p:cNvSpPr txBox="1"/>
            <p:nvPr/>
          </p:nvSpPr>
          <p:spPr>
            <a:xfrm>
              <a:off x="1122418" y="3460732"/>
              <a:ext cx="5720370" cy="3046988"/>
            </a:xfrm>
            <a:prstGeom prst="rect">
              <a:avLst/>
            </a:prstGeom>
            <a:noFill/>
          </p:spPr>
          <p:txBody>
            <a:bodyPr wrap="square">
              <a:spAutoFit/>
            </a:bodyPr>
            <a:lstStyle/>
            <a:p>
              <a:r>
                <a:rPr lang="en-US" sz="9600" b="1"/>
                <a:t>OGC Standards</a:t>
              </a:r>
            </a:p>
          </p:txBody>
        </p:sp>
        <p:sp>
          <p:nvSpPr>
            <p:cNvPr id="19" name="TextBox 18">
              <a:extLst>
                <a:ext uri="{FF2B5EF4-FFF2-40B4-BE49-F238E27FC236}">
                  <a16:creationId xmlns:a16="http://schemas.microsoft.com/office/drawing/2014/main" id="{00CEFD65-DE48-0C49-F685-C24D59007CCE}"/>
                </a:ext>
              </a:extLst>
            </p:cNvPr>
            <p:cNvSpPr txBox="1"/>
            <p:nvPr/>
          </p:nvSpPr>
          <p:spPr>
            <a:xfrm>
              <a:off x="547320" y="6576878"/>
              <a:ext cx="6378409" cy="830997"/>
            </a:xfrm>
            <a:prstGeom prst="rect">
              <a:avLst/>
            </a:prstGeom>
            <a:noFill/>
          </p:spPr>
          <p:txBody>
            <a:bodyPr wrap="square">
              <a:spAutoFit/>
            </a:bodyPr>
            <a:lstStyle/>
            <a:p>
              <a:r>
                <a:rPr lang="en-US" sz="4800"/>
                <a:t>Tiêu chuẩn mở trong GIS</a:t>
              </a:r>
            </a:p>
          </p:txBody>
        </p:sp>
      </p:grpSp>
    </p:spTree>
    <p:extLst>
      <p:ext uri="{BB962C8B-B14F-4D97-AF65-F5344CB8AC3E}">
        <p14:creationId xmlns:p14="http://schemas.microsoft.com/office/powerpoint/2010/main" val="246040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5A19F-E34B-689B-AB82-B8F4BCC446B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A61A290B-F8B0-66C2-51AF-432BDDC3C2D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a:t>
            </a:r>
            <a:r>
              <a:rPr lang="vi-VN" sz="4400">
                <a:solidFill>
                  <a:srgbClr val="BF1922"/>
                </a:solidFill>
                <a:latin typeface="Montserrat Semi-Bold Bold" panose="020B0604020202020204" charset="0"/>
              </a:rPr>
              <a:t>Tổng quan về phần mềm GIS nguồn mở</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931888E-B547-38DF-EDF7-484AC98909E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D387E40-E81A-1F7F-98FF-D8EA191172B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A299AEF2-8303-C843-5D7F-73FA84548F1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29C4A323-C3F9-DD3B-21F0-EDD4B2E8AFE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6695492-6689-2DF0-6E91-BC10AD857A0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11D833A-00B9-171C-84C9-478A7E4D77A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1E396F5-80E8-6E5B-80D2-F3CC2880E62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9CA384A4-BBAB-E72E-D991-DE1C258B062F}"/>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0F3911D-DC0C-6FE3-FFD3-394E5B25AC4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015E9DC-C21F-4B78-0240-D8CAB63FCF4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CE522CE-2FF9-4141-EAC5-092C22D69ED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878F9F6-4126-D960-F76A-D09872FA5D1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F96032E7-6C7D-DF36-A3E4-F9277F1E03C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5B094AF0-7982-EF57-7B16-0639771E0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F1C6F8B6-35AF-D895-5A05-7D91F2414B7A}"/>
              </a:ext>
            </a:extLst>
          </p:cNvPr>
          <p:cNvSpPr txBox="1"/>
          <p:nvPr/>
        </p:nvSpPr>
        <p:spPr>
          <a:xfrm>
            <a:off x="5436953" y="2342848"/>
            <a:ext cx="12698647" cy="7848302"/>
          </a:xfrm>
          <a:prstGeom prst="rect">
            <a:avLst/>
          </a:prstGeom>
          <a:noFill/>
        </p:spPr>
        <p:txBody>
          <a:bodyPr wrap="square">
            <a:spAutoFit/>
          </a:bodyPr>
          <a:lstStyle/>
          <a:p>
            <a:pPr marL="571500" indent="-571500">
              <a:buFont typeface="Arial" panose="020B0604020202020204" pitchFamily="34" charset="0"/>
              <a:buChar char="•"/>
            </a:pPr>
            <a:r>
              <a:rPr lang="vi-VN" sz="2800" b="1"/>
              <a:t>Web Map Service (WMS)</a:t>
            </a:r>
            <a:r>
              <a:rPr lang="vi-VN" sz="2800"/>
              <a:t>: WMS là một tiêu chuẩn cho phép truy xuất và hiển thị bản đồ tĩnh dưới dạng hình ảnh trên web. Nó cho phép người dùng yêu cầu và tải xuống các lớp bản đồ từ máy chủ WMS thông qua các yêu cầu HTTP.</a:t>
            </a:r>
          </a:p>
          <a:p>
            <a:pPr marL="571500" indent="-571500">
              <a:buFont typeface="Arial" panose="020B0604020202020204" pitchFamily="34" charset="0"/>
              <a:buChar char="•"/>
            </a:pPr>
            <a:endParaRPr lang="vi-VN" sz="2800"/>
          </a:p>
          <a:p>
            <a:pPr marL="571500" indent="-571500">
              <a:buFont typeface="Arial" panose="020B0604020202020204" pitchFamily="34" charset="0"/>
              <a:buChar char="•"/>
            </a:pPr>
            <a:r>
              <a:rPr lang="vi-VN" sz="2800" b="1"/>
              <a:t>Web Feature Service (WFS)</a:t>
            </a:r>
            <a:r>
              <a:rPr lang="vi-VN" sz="2800"/>
              <a:t>: WFS là một tiêu chuẩn cho phép truy xuất và chỉnh sửa dữ liệu địa lý không gian trên web. Nó cho phép người dùng truy vấn, tìm kiếm và cập nhật đối tượng địa lý thông qua giao thức HTTP.</a:t>
            </a:r>
          </a:p>
          <a:p>
            <a:pPr marL="571500" indent="-571500">
              <a:buFont typeface="Arial" panose="020B0604020202020204" pitchFamily="34" charset="0"/>
              <a:buChar char="•"/>
            </a:pPr>
            <a:endParaRPr lang="vi-VN" sz="2800"/>
          </a:p>
          <a:p>
            <a:pPr marL="571500" indent="-571500">
              <a:buFont typeface="Arial" panose="020B0604020202020204" pitchFamily="34" charset="0"/>
              <a:buChar char="•"/>
            </a:pPr>
            <a:r>
              <a:rPr lang="vi-VN" sz="2800" b="1"/>
              <a:t>Web Coverage Service (WCS)</a:t>
            </a:r>
            <a:r>
              <a:rPr lang="vi-VN" sz="2800"/>
              <a:t>: WCS là một tiêu chuẩn cho phép truy xuất và truyền tải dữ liệu địa lý dưới dạng dữ liệu vùng phủ (coverage data) trên web. Nó cung cấp khả năng truy vấn và tải xuống các dữ liệu liên quan đến vùng phủ, chẳng hạn như hình ảnh vệ tinh hoặc dữ liệu radar.</a:t>
            </a:r>
          </a:p>
          <a:p>
            <a:pPr marL="571500" indent="-571500">
              <a:buFont typeface="Arial" panose="020B0604020202020204" pitchFamily="34" charset="0"/>
              <a:buChar char="•"/>
            </a:pPr>
            <a:endParaRPr lang="vi-VN" sz="2800"/>
          </a:p>
          <a:p>
            <a:pPr marL="571500" indent="-571500">
              <a:buFont typeface="Arial" panose="020B0604020202020204" pitchFamily="34" charset="0"/>
              <a:buChar char="•"/>
            </a:pPr>
            <a:r>
              <a:rPr lang="vi-VN" sz="2800" b="1"/>
              <a:t>Tile Map Service (TMS)</a:t>
            </a:r>
            <a:r>
              <a:rPr lang="vi-VN" sz="2800"/>
              <a:t>: TMS là một tiêu chuẩn cho phép tải xuống và hiển thị các dữ liệu địa lý dưới dạng các ô vuông nhỏ gọi là tile. Nó cho phép tải xuống chỉ các phần của bản đồ cần thiết để hiển thị trên màn hình, giúp tăng tốc độ hiển thị và tiết kiệm băng thông</a:t>
            </a:r>
            <a:endParaRPr lang="en-US" sz="2800"/>
          </a:p>
        </p:txBody>
      </p:sp>
      <p:grpSp>
        <p:nvGrpSpPr>
          <p:cNvPr id="20" name="Group 19">
            <a:extLst>
              <a:ext uri="{FF2B5EF4-FFF2-40B4-BE49-F238E27FC236}">
                <a16:creationId xmlns:a16="http://schemas.microsoft.com/office/drawing/2014/main" id="{A651594C-B047-E80D-ABDA-4D64807FCBE1}"/>
              </a:ext>
            </a:extLst>
          </p:cNvPr>
          <p:cNvGrpSpPr/>
          <p:nvPr/>
        </p:nvGrpSpPr>
        <p:grpSpPr>
          <a:xfrm>
            <a:off x="327127" y="3809371"/>
            <a:ext cx="6385336" cy="3831149"/>
            <a:chOff x="540393" y="3453615"/>
            <a:chExt cx="6385336" cy="3831149"/>
          </a:xfrm>
        </p:grpSpPr>
        <p:sp>
          <p:nvSpPr>
            <p:cNvPr id="18" name="TextBox 17">
              <a:extLst>
                <a:ext uri="{FF2B5EF4-FFF2-40B4-BE49-F238E27FC236}">
                  <a16:creationId xmlns:a16="http://schemas.microsoft.com/office/drawing/2014/main" id="{7EF92903-AB19-CF03-0FA9-72D5342B33F6}"/>
                </a:ext>
              </a:extLst>
            </p:cNvPr>
            <p:cNvSpPr txBox="1"/>
            <p:nvPr/>
          </p:nvSpPr>
          <p:spPr>
            <a:xfrm>
              <a:off x="540393" y="3453615"/>
              <a:ext cx="5720370" cy="2800767"/>
            </a:xfrm>
            <a:prstGeom prst="rect">
              <a:avLst/>
            </a:prstGeom>
            <a:noFill/>
          </p:spPr>
          <p:txBody>
            <a:bodyPr wrap="square">
              <a:spAutoFit/>
            </a:bodyPr>
            <a:lstStyle/>
            <a:p>
              <a:r>
                <a:rPr lang="en-US" sz="8800" b="1"/>
                <a:t>OGC Standards</a:t>
              </a:r>
            </a:p>
          </p:txBody>
        </p:sp>
        <p:sp>
          <p:nvSpPr>
            <p:cNvPr id="19" name="TextBox 18">
              <a:extLst>
                <a:ext uri="{FF2B5EF4-FFF2-40B4-BE49-F238E27FC236}">
                  <a16:creationId xmlns:a16="http://schemas.microsoft.com/office/drawing/2014/main" id="{59E770EA-FE75-9739-55E8-0383E546BBD7}"/>
                </a:ext>
              </a:extLst>
            </p:cNvPr>
            <p:cNvSpPr txBox="1"/>
            <p:nvPr/>
          </p:nvSpPr>
          <p:spPr>
            <a:xfrm>
              <a:off x="547320" y="6576878"/>
              <a:ext cx="6378409" cy="707886"/>
            </a:xfrm>
            <a:prstGeom prst="rect">
              <a:avLst/>
            </a:prstGeom>
            <a:noFill/>
          </p:spPr>
          <p:txBody>
            <a:bodyPr wrap="square">
              <a:spAutoFit/>
            </a:bodyPr>
            <a:lstStyle/>
            <a:p>
              <a:r>
                <a:rPr lang="en-US" sz="4000"/>
                <a:t>Tiêu chuẩn mở trong GIS</a:t>
              </a:r>
            </a:p>
          </p:txBody>
        </p:sp>
      </p:grpSp>
    </p:spTree>
    <p:extLst>
      <p:ext uri="{BB962C8B-B14F-4D97-AF65-F5344CB8AC3E}">
        <p14:creationId xmlns:p14="http://schemas.microsoft.com/office/powerpoint/2010/main" val="217156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B80A-0C2C-D7E0-0DEA-86DAE6C4AA5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FC8BC57F-4B0B-B47E-7055-3684B12943E0}"/>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531CB541-0D20-F9B4-8392-0AAC734D25DE}"/>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E5C7FB0-B270-2F1E-E111-517BD29C675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5733781F-C336-2497-54C0-F3D2A7BFA72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3278AAF2-9808-F7FC-51BD-FCA126B24415}"/>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39FC07E-F604-6D69-C822-89D33491FED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C4E95972-942A-5115-6F38-1C30F26EBB5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8795E755-1F66-7935-F1BB-C44D4D904D4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C5170D2-B61B-3943-8689-4DA50F16EE6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391D133A-3393-B0AA-D840-459B849A57A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77ED302-4CA2-14E0-73F7-3CF0132EB48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DD69EEB8-1071-E2EB-352D-2B5A657536AE}"/>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572A0C5-033A-DA1A-DF1D-C113D47C857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7149673-CFCE-EF8E-5711-E408B47DA64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B100912-0008-5F10-E717-8C95E4D795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5362" name="Picture 2" descr="Hình ảnh Khái Niệm Thiết Kế Phẳng Hiện đại Của Các Lập Trình Viên Tại Phát  Triển Phần Mềm Khái Niệm Công Việc Với Các Ký Tự Có Thể Sử Dụng Cho">
            <a:extLst>
              <a:ext uri="{FF2B5EF4-FFF2-40B4-BE49-F238E27FC236}">
                <a16:creationId xmlns:a16="http://schemas.microsoft.com/office/drawing/2014/main" id="{C663B208-25F4-164C-0BF8-1096B6FA5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162" y="2364706"/>
            <a:ext cx="7865125" cy="78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1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FB11-BF0D-DE59-76AD-A754BBEB731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362A7FA-C1CB-CFEF-DF6B-2D99921C9BC7}"/>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545630C-CAEB-2746-4CD3-13E0DBBE1A41}"/>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80E19989-F1DD-B50D-69B9-0EB4CD557DF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0225E6F-AC18-901C-B56D-773DB0A81D2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3F2516A-18AA-402B-E700-2D28DC1CE56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154F886A-8190-BEF5-D83B-3BECB022447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CF2EBB2-851C-6C94-8E46-9597D4F9459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F28CFEB-8D8D-EA79-DB02-D98B4028017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28EA7264-3720-57AE-2163-B52E8A92FAA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C6F46086-2A05-96F9-7D27-E4E43E36893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87C55B6-6355-4195-3730-F39C1E387BF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4D5FF9F3-EA9F-1988-4D28-2E85086E8063}"/>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14F2AB69-095B-1DA7-81F2-2C267A9F813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B2D3C1A7-3946-422C-9254-1571D1C992F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C821764E-F5E0-59E9-9F14-08078392AC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5362" name="Picture 2" descr="Hình ảnh Khái Niệm Thiết Kế Phẳng Hiện đại Của Các Lập Trình Viên Tại Phát  Triển Phần Mềm Khái Niệm Công Việc Với Các Ký Tự Có Thể Sử Dụng Cho">
            <a:extLst>
              <a:ext uri="{FF2B5EF4-FFF2-40B4-BE49-F238E27FC236}">
                <a16:creationId xmlns:a16="http://schemas.microsoft.com/office/drawing/2014/main" id="{40B65914-E82A-2800-0E6C-50700273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9" y="2406109"/>
            <a:ext cx="6213104" cy="6213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DC41B8-D0AB-BAE3-652A-08171907A302}"/>
              </a:ext>
            </a:extLst>
          </p:cNvPr>
          <p:cNvSpPr txBox="1"/>
          <p:nvPr/>
        </p:nvSpPr>
        <p:spPr>
          <a:xfrm>
            <a:off x="6629401" y="2564828"/>
            <a:ext cx="11658600" cy="6986528"/>
          </a:xfrm>
          <a:prstGeom prst="rect">
            <a:avLst/>
          </a:prstGeom>
          <a:noFill/>
        </p:spPr>
        <p:txBody>
          <a:bodyPr wrap="square">
            <a:spAutoFit/>
          </a:bodyPr>
          <a:lstStyle/>
          <a:p>
            <a:r>
              <a:rPr lang="en-US" sz="3200"/>
              <a:t>L</a:t>
            </a:r>
            <a:r>
              <a:rPr lang="vi-VN" sz="3200"/>
              <a:t>à một khung làm việc hoặc một quy trình chuẩn để tổ chức, lập kế hoạch và triển khai quá trình phát triển phần mềm.</a:t>
            </a:r>
          </a:p>
          <a:p>
            <a:endParaRPr lang="vi-VN" sz="3200"/>
          </a:p>
          <a:p>
            <a:r>
              <a:rPr lang="en-US" sz="3200"/>
              <a:t>Đ</a:t>
            </a:r>
            <a:r>
              <a:rPr lang="vi-VN" sz="3200"/>
              <a:t>ịnh nghĩa các bước, quy trình và vai trò của các thành viên trong đội làm việc phát triển phần mềm.</a:t>
            </a:r>
            <a:endParaRPr lang="en-US" sz="3200"/>
          </a:p>
          <a:p>
            <a:endParaRPr lang="vi-VN" sz="3200"/>
          </a:p>
          <a:p>
            <a:r>
              <a:rPr lang="en-US" sz="3200"/>
              <a:t>C</a:t>
            </a:r>
            <a:r>
              <a:rPr lang="vi-VN" sz="3200"/>
              <a:t>ó thể được tùy chỉnh và điều chỉnh phù hợp với yêu cầu và tình huống cụ thể của dự án phát triển phần mềm. Có nhiều mô hình phát triển phần mềm phổ biến như Waterfall, Agile, Spiral, Incremental, V-Model và DevOps.</a:t>
            </a:r>
          </a:p>
          <a:p>
            <a:endParaRPr lang="vi-VN" sz="3200"/>
          </a:p>
          <a:p>
            <a:r>
              <a:rPr lang="vi-VN" sz="3200"/>
              <a:t>Mục tiêu của mô hình phát triển phần mềm là đảm bảo sự tổ chức, hiệu quả và chất lượng trong quá trình phát triển phần mềm.</a:t>
            </a:r>
            <a:endParaRPr lang="en-US" sz="3200"/>
          </a:p>
        </p:txBody>
      </p:sp>
      <p:sp>
        <p:nvSpPr>
          <p:cNvPr id="12" name="TextBox 11">
            <a:extLst>
              <a:ext uri="{FF2B5EF4-FFF2-40B4-BE49-F238E27FC236}">
                <a16:creationId xmlns:a16="http://schemas.microsoft.com/office/drawing/2014/main" id="{5845C5CF-DC9D-208B-EE2E-66CCE1030328}"/>
              </a:ext>
            </a:extLst>
          </p:cNvPr>
          <p:cNvSpPr txBox="1"/>
          <p:nvPr/>
        </p:nvSpPr>
        <p:spPr>
          <a:xfrm>
            <a:off x="271887" y="8477929"/>
            <a:ext cx="5847667" cy="584775"/>
          </a:xfrm>
          <a:prstGeom prst="rect">
            <a:avLst/>
          </a:prstGeom>
          <a:noFill/>
        </p:spPr>
        <p:txBody>
          <a:bodyPr wrap="square">
            <a:spAutoFit/>
          </a:bodyPr>
          <a:lstStyle/>
          <a:p>
            <a:r>
              <a:rPr lang="vi-VN" sz="3200" b="1"/>
              <a:t>Mô hình phát triển phần mềm</a:t>
            </a:r>
            <a:endParaRPr lang="en-US" sz="3200" b="1"/>
          </a:p>
        </p:txBody>
      </p:sp>
    </p:spTree>
    <p:extLst>
      <p:ext uri="{BB962C8B-B14F-4D97-AF65-F5344CB8AC3E}">
        <p14:creationId xmlns:p14="http://schemas.microsoft.com/office/powerpoint/2010/main" val="2686403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49649-7F26-22E6-A110-529E922C00C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458B5826-5E5B-CFEF-6E1B-45EF2211EF13}"/>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F2591DF-550B-CEAE-4AAF-E89614A2270F}"/>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B7F630E-B48C-BB57-C9A6-EFE3B6B6579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1346740-FA5A-FAF3-A0CE-03C55F2B31F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9BE8A7B-034A-1313-ED32-D3EA4FAEFDF3}"/>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1EA2C3F7-463F-5EE9-C296-9D5A993FAD5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EA980CE2-67A9-3B4D-3219-12C14B520AF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8A2F2F10-7E67-6BAC-18D1-93FEC44D73CD}"/>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CEBF8EA5-C371-A3DA-3E4C-BD9FFEB4C50C}"/>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1AD4DFE-EFB4-B769-66E4-DB90F96CDAF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E494241-EA45-6C5F-ABC4-21A3E2C6396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20BF683-6239-68EA-F0B7-1E056DB830F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DFA822E7-42C5-FC74-5097-92A4ECE791B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B8982A7-7B31-685C-AB29-A8A05E8416E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67B7818-53D3-939C-09BA-D693DF3F36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6386" name="Picture 2" descr="The Agile Development Process for Mobile Apps | Krasamo">
            <a:extLst>
              <a:ext uri="{FF2B5EF4-FFF2-40B4-BE49-F238E27FC236}">
                <a16:creationId xmlns:a16="http://schemas.microsoft.com/office/drawing/2014/main" id="{3C95FA39-4EB1-2E10-D29B-93118D87AF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72" r="18663"/>
          <a:stretch/>
        </p:blipFill>
        <p:spPr bwMode="auto">
          <a:xfrm>
            <a:off x="111371" y="2830048"/>
            <a:ext cx="8389443" cy="7332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CC28CD-1CA7-0C10-F3D6-6B9F1B1475C0}"/>
              </a:ext>
            </a:extLst>
          </p:cNvPr>
          <p:cNvSpPr txBox="1"/>
          <p:nvPr/>
        </p:nvSpPr>
        <p:spPr>
          <a:xfrm>
            <a:off x="7654693" y="3723661"/>
            <a:ext cx="10641610" cy="4401205"/>
          </a:xfrm>
          <a:prstGeom prst="rect">
            <a:avLst/>
          </a:prstGeom>
          <a:noFill/>
        </p:spPr>
        <p:txBody>
          <a:bodyPr wrap="square">
            <a:spAutoFit/>
          </a:bodyPr>
          <a:lstStyle/>
          <a:p>
            <a:r>
              <a:rPr lang="en-US" sz="4000"/>
              <a:t>Đây là một phương pháp phát triển phần mềm linh hoạt và tập trung vào việc phát triển sản phẩm một cách linh hoạt và phản hồi nhanh chóng. </a:t>
            </a:r>
          </a:p>
          <a:p>
            <a:endParaRPr lang="en-US" sz="4000"/>
          </a:p>
          <a:p>
            <a:r>
              <a:rPr lang="en-US" sz="4000"/>
              <a:t>Đảm bảo sự linh hoạt và khả năng thích ứng với các yêu cầu và thay đổi trong quá trình phát triển.</a:t>
            </a:r>
          </a:p>
        </p:txBody>
      </p:sp>
    </p:spTree>
    <p:extLst>
      <p:ext uri="{BB962C8B-B14F-4D97-AF65-F5344CB8AC3E}">
        <p14:creationId xmlns:p14="http://schemas.microsoft.com/office/powerpoint/2010/main" val="183087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A5FB9-C5A7-6DB3-2C98-21B18BD897A3}"/>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43238882-D4A0-EE45-CD01-5D041A00DFE9}"/>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2C6935F5-F465-9B60-3A89-E9F6EA4EFA7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7064827-2B1E-17E2-FA48-88DADE85645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E64BEEA-025E-0900-E8BF-6A0CC8B18CA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4FB5025-BB91-3F7D-D69A-AA4B625FC8D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C2A58AB-F8F7-1361-EFB3-280780E62C5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42932EE3-5322-C4BF-D75A-F73485E2B9A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E86189D-F5C4-8EF0-4B5C-A060EB1494D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DBF185C9-CA6D-C18C-AA9A-22D2EDDAA50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9E816F00-4CBA-13D0-0768-BD65CC93E14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04AF9C3-103D-8387-CF66-805AB481F35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95A4E033-76C3-CA23-9027-7BD34EEDAC6F}"/>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7972877E-06C8-CF7D-3238-6F6CE471ADD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37167102-47B0-85DD-254C-BAF15E9E516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7594D0BD-B98B-F5B8-A90A-CC0A4B60B1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726420DC-56D2-67EA-5FB8-6886CB1D8977}"/>
              </a:ext>
            </a:extLst>
          </p:cNvPr>
          <p:cNvSpPr txBox="1"/>
          <p:nvPr/>
        </p:nvSpPr>
        <p:spPr>
          <a:xfrm>
            <a:off x="7654693" y="3723661"/>
            <a:ext cx="10641610" cy="5016758"/>
          </a:xfrm>
          <a:prstGeom prst="rect">
            <a:avLst/>
          </a:prstGeom>
          <a:noFill/>
        </p:spPr>
        <p:txBody>
          <a:bodyPr wrap="square">
            <a:spAutoFit/>
          </a:bodyPr>
          <a:lstStyle/>
          <a:p>
            <a:r>
              <a:rPr lang="en-US" sz="4000"/>
              <a:t>H</a:t>
            </a:r>
            <a:r>
              <a:rPr lang="vi-VN" sz="4000"/>
              <a:t>ệ thống quản lý phiên bản giúp theo dõi và quản lý các phiên bản khác nhau của mã nguồn phần mềm.</a:t>
            </a:r>
            <a:endParaRPr lang="en-US" sz="4000"/>
          </a:p>
          <a:p>
            <a:endParaRPr lang="en-US" sz="4000"/>
          </a:p>
          <a:p>
            <a:r>
              <a:rPr lang="vi-VN" sz="4000"/>
              <a:t>Nó cho phép lưu trữ, quản lý và theo dõi các thay đổi được thực hiện trong quá trình phát triển và giúp đảm bảo tính nhất quán và an toàn của mã nguồn.</a:t>
            </a:r>
            <a:endParaRPr lang="en-US" sz="4000"/>
          </a:p>
        </p:txBody>
      </p:sp>
      <p:pic>
        <p:nvPicPr>
          <p:cNvPr id="17410" name="Picture 2" descr="What is a Version Control System?">
            <a:extLst>
              <a:ext uri="{FF2B5EF4-FFF2-40B4-BE49-F238E27FC236}">
                <a16:creationId xmlns:a16="http://schemas.microsoft.com/office/drawing/2014/main" id="{D384D481-79F5-ECC1-92D4-5117C0F9A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78" y="2587877"/>
            <a:ext cx="7335815" cy="6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594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C9CB5-BCD3-C716-9D14-7F42C955B9D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9B1819B-74CE-719F-DAF5-8D8595775AAC}"/>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3CAC723-72D7-F90C-0AB3-E4A329CF3DE9}"/>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AB4412C2-10A6-9CA0-13FF-3FB3E654E22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70F0567-33F7-2E89-6C50-34E2065AB00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75BDADFC-D50E-0286-7104-585049EAC7EC}"/>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348E989-1432-9F5C-CD03-ED24B9BA8D5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00FC4B57-0C88-D9E1-9781-3140820EDB5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F391108-7767-0B9A-69D7-B2CE1F588B9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FF682AD-52FC-54A1-9E4B-5E8FAF0A77B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D048190-D601-A913-6F8B-080F61C46BA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5C478027-0A4C-2ACE-36BC-7E62722B743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CC8C6339-BC17-66E7-80D4-E1D5D269CFF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606ACF8-9801-E3F8-4588-064564743FF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37E460E-8E4A-6DA3-2F55-D9C3E715882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C9B294CD-E106-EAB6-37B6-D146EC041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A5DD2DE0-EF4E-DA8E-C2E0-FC1B2EF1A4CF}"/>
              </a:ext>
            </a:extLst>
          </p:cNvPr>
          <p:cNvSpPr txBox="1"/>
          <p:nvPr/>
        </p:nvSpPr>
        <p:spPr>
          <a:xfrm>
            <a:off x="7654693" y="3723661"/>
            <a:ext cx="10641610" cy="4401205"/>
          </a:xfrm>
          <a:prstGeom prst="rect">
            <a:avLst/>
          </a:prstGeom>
          <a:noFill/>
        </p:spPr>
        <p:txBody>
          <a:bodyPr wrap="square">
            <a:spAutoFit/>
          </a:bodyPr>
          <a:lstStyle/>
          <a:p>
            <a:r>
              <a:rPr lang="vi-VN" sz="4000"/>
              <a:t>Đây là một phương pháp phát triển phần mềm mà trong đó việc viết các bài kiểm tra (test) được thực hiện trước khi triển khai mã nguồn.</a:t>
            </a:r>
            <a:endParaRPr lang="en-US" sz="4000"/>
          </a:p>
          <a:p>
            <a:endParaRPr lang="en-US" sz="4000"/>
          </a:p>
          <a:p>
            <a:r>
              <a:rPr lang="en-US" sz="4000"/>
              <a:t>Đ</a:t>
            </a:r>
            <a:r>
              <a:rPr lang="vi-VN" sz="4000"/>
              <a:t>ảm bảo tính ổn định và chất lượng của phần mềm bằng cách tập trung vào việc xác định yêu cầu và viết các bài kiểm tra phù hợp.</a:t>
            </a:r>
            <a:endParaRPr lang="en-US" sz="4000"/>
          </a:p>
        </p:txBody>
      </p:sp>
      <p:pic>
        <p:nvPicPr>
          <p:cNvPr id="18434" name="Picture 2" descr="Why Test-Driven Development (TDD) | Marsner Technologies">
            <a:extLst>
              <a:ext uri="{FF2B5EF4-FFF2-40B4-BE49-F238E27FC236}">
                <a16:creationId xmlns:a16="http://schemas.microsoft.com/office/drawing/2014/main" id="{AF4C6ABE-3159-89C5-9894-24B196C72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71" r="10613"/>
          <a:stretch/>
        </p:blipFill>
        <p:spPr bwMode="auto">
          <a:xfrm>
            <a:off x="26321" y="2993540"/>
            <a:ext cx="7492272"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32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84C25-225D-490C-65DD-9EEF0D377AC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5BAE9618-B6E8-975E-447E-7E8EBE93D792}"/>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1864975-689D-619A-0A03-ECAB4E839D79}"/>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2C06715-FBB6-B0D2-30D5-2D601D9BD83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4593A52E-AFDD-73F0-01D2-EE3CC2E3107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B350CA2-A5A4-D1BA-7083-DD1E294073C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5357EF3-2FD9-7D92-9154-89AD48E6188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978B075B-C7B7-AD79-D14D-32BF658C292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A93A483-3CFC-1179-3F49-1F9AD60A153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8B380A4D-2F42-C970-7FF5-A7C723A417C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27F4BD4-8069-E828-4136-2793F438703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7F340DE6-64C0-4A00-D971-2E31B9C4CE8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2E7D2F39-F26B-7AA9-0D07-1D720A828D27}"/>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633B77CD-ADB0-10A6-46A3-E4502BA35F8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A96EF73-0019-0D0A-2468-CCE8D499E4A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5C83361-BD52-14EC-257F-272E631DE0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30F43070-2798-38A4-FB18-190AD3293A40}"/>
              </a:ext>
            </a:extLst>
          </p:cNvPr>
          <p:cNvSpPr txBox="1"/>
          <p:nvPr/>
        </p:nvSpPr>
        <p:spPr>
          <a:xfrm>
            <a:off x="7654693" y="3723661"/>
            <a:ext cx="10641610" cy="6247864"/>
          </a:xfrm>
          <a:prstGeom prst="rect">
            <a:avLst/>
          </a:prstGeom>
          <a:noFill/>
        </p:spPr>
        <p:txBody>
          <a:bodyPr wrap="square">
            <a:spAutoFit/>
          </a:bodyPr>
          <a:lstStyle/>
          <a:p>
            <a:pPr marL="571500" indent="-571500">
              <a:buFont typeface="Arial" panose="020B0604020202020204" pitchFamily="34" charset="0"/>
              <a:buChar char="•"/>
            </a:pPr>
            <a:r>
              <a:rPr lang="vi-VN" sz="4000"/>
              <a:t>Continuous Integration (CI)</a:t>
            </a:r>
            <a:endParaRPr lang="en-US" sz="4000"/>
          </a:p>
          <a:p>
            <a:pPr marL="571500" indent="-571500">
              <a:buFont typeface="Arial" panose="020B0604020202020204" pitchFamily="34" charset="0"/>
              <a:buChar char="•"/>
            </a:pPr>
            <a:r>
              <a:rPr lang="en-US" sz="4000"/>
              <a:t>Continuous Delivery (CD)</a:t>
            </a:r>
          </a:p>
          <a:p>
            <a:pPr marL="571500" indent="-571500">
              <a:buFont typeface="Arial" panose="020B0604020202020204" pitchFamily="34" charset="0"/>
              <a:buChar char="•"/>
            </a:pPr>
            <a:r>
              <a:rPr lang="en-US" sz="4000"/>
              <a:t>Continuous Deployment (CD)</a:t>
            </a:r>
          </a:p>
          <a:p>
            <a:endParaRPr lang="en-US" sz="4000"/>
          </a:p>
          <a:p>
            <a:r>
              <a:rPr lang="en-US" sz="4000"/>
              <a:t>Đây là một quy trình tự động hóa trong phát triển phần mềm, trong đó các thành viên trong nhóm phát triển đồng bộ hóa và tích hợp mã nguồn của họ vào một nhánh chung. Nó giúp giảm thiểu xung đột và xác định sớm các lỗi tích hợp trong quá trình phát triển</a:t>
            </a:r>
          </a:p>
        </p:txBody>
      </p:sp>
      <p:pic>
        <p:nvPicPr>
          <p:cNvPr id="19458" name="Picture 2" descr="CI/CD – Continuous Integration, Continuous Delivery, and Continuous  Deployment">
            <a:extLst>
              <a:ext uri="{FF2B5EF4-FFF2-40B4-BE49-F238E27FC236}">
                <a16:creationId xmlns:a16="http://schemas.microsoft.com/office/drawing/2014/main" id="{C8F30B7C-83E6-5F9A-13D5-818BB1816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0" t="18789" r="6250" b="17708"/>
          <a:stretch/>
        </p:blipFill>
        <p:spPr bwMode="auto">
          <a:xfrm>
            <a:off x="327127" y="3683703"/>
            <a:ext cx="7278664" cy="396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69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2D6CB-96F0-A66A-9809-F2B7C8A13021}"/>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172773AA-AB6D-D52B-57C6-38B01744D81D}"/>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8EE4958C-831C-D469-FB0D-D06BCD0A2FE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59AC1773-AA0B-5374-9762-3A681624C8D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AC98E456-2406-9345-75CA-861F32B820C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E7A7FBE-1D49-6F71-B75D-B6421003211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FF1371E-BF2B-BFC2-6F9A-D1FD99F2BDE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62CB3D6-AA7B-63CD-3E53-27EC05133F1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B035598-570D-6997-44BB-C6298407860E}"/>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F242C53C-95E2-7842-623D-6A90BDAA06F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31A09283-A031-F360-42A4-3C9FD72FB37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54BD0BF2-11DC-AABB-A5F1-3E264FF83FE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D398B52A-C2C6-01D3-A9D0-27C878396A47}"/>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B392D2B5-01E5-A6DB-BC16-56DB8C056F4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B1F3F768-56FD-978A-945D-93F840AC071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77A31D5D-4E14-1D59-1A89-8DFEE2A1D1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318028AA-0012-53A4-F5CA-53693BCA26E6}"/>
              </a:ext>
            </a:extLst>
          </p:cNvPr>
          <p:cNvSpPr txBox="1"/>
          <p:nvPr/>
        </p:nvSpPr>
        <p:spPr>
          <a:xfrm>
            <a:off x="9557500" y="3723661"/>
            <a:ext cx="8738802" cy="5632311"/>
          </a:xfrm>
          <a:prstGeom prst="rect">
            <a:avLst/>
          </a:prstGeom>
          <a:noFill/>
        </p:spPr>
        <p:txBody>
          <a:bodyPr wrap="square">
            <a:spAutoFit/>
          </a:bodyPr>
          <a:lstStyle/>
          <a:p>
            <a:r>
              <a:rPr lang="vi-VN" sz="3600" b="1"/>
              <a:t>DevOps</a:t>
            </a:r>
            <a:r>
              <a:rPr lang="vi-VN" sz="3600"/>
              <a:t> là viết tắt của Development và Operations</a:t>
            </a:r>
            <a:endParaRPr lang="en-US" sz="3600"/>
          </a:p>
          <a:p>
            <a:endParaRPr lang="en-US" sz="3600"/>
          </a:p>
          <a:p>
            <a:r>
              <a:rPr lang="en-US" sz="3600"/>
              <a:t>L</a:t>
            </a:r>
            <a:r>
              <a:rPr lang="vi-VN" sz="3600"/>
              <a:t>à một phương pháp kết hợp quy trình phát triển phần mềm và quản lý hệ thống.</a:t>
            </a:r>
            <a:endParaRPr lang="en-US" sz="3600"/>
          </a:p>
          <a:p>
            <a:endParaRPr lang="en-US" sz="3600"/>
          </a:p>
          <a:p>
            <a:r>
              <a:rPr lang="en-US" sz="3600"/>
              <a:t>N</a:t>
            </a:r>
            <a:r>
              <a:rPr lang="vi-VN" sz="3600"/>
              <a:t>hấn mạnh sự hợp tác và tương tác giữa các nhóm phát triển và vận hành để đạt được sự linh hoạt và tương thích tốt hơn giữa phần mềm và hạ tầng.</a:t>
            </a:r>
            <a:endParaRPr lang="en-US" sz="3600"/>
          </a:p>
        </p:txBody>
      </p:sp>
      <p:pic>
        <p:nvPicPr>
          <p:cNvPr id="20482" name="Picture 2" descr="Học DevOps có khó không? Cách kiếm thu nhập cao từ nghề DevOpsZ.com Cloud  VPS – Tốc Độ Cao Khởi Tạo Trong 1 Phút">
            <a:extLst>
              <a:ext uri="{FF2B5EF4-FFF2-40B4-BE49-F238E27FC236}">
                <a16:creationId xmlns:a16="http://schemas.microsoft.com/office/drawing/2014/main" id="{92539C73-1B8C-A86D-B5EA-49FDB9D69D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2" r="4251"/>
          <a:stretch/>
        </p:blipFill>
        <p:spPr bwMode="auto">
          <a:xfrm>
            <a:off x="98526" y="2809509"/>
            <a:ext cx="9045474" cy="639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582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80B54-94C8-3D27-F15D-4FDA36646AA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EC04BA2-57C1-B513-754F-6D777CB8480B}"/>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CF6DFC0C-BC52-319A-096C-EA941D11B26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1175CEA-7093-1A48-B933-2095F93D9F1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7AA7010-E319-C1C5-CAD1-812F7ADA61E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137F191-0EC4-1FEB-8A4B-17C2CAE93A4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0FF83C4-132C-4AB2-0FFE-D19353B8315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10E0FAAF-DA9B-2B46-0AC1-D42C0755830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BFAACEF3-7B5D-B500-538A-B377A2C2F55D}"/>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FD8C02F2-9707-4F60-8530-968C601E4804}"/>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09CDDCF-46F4-F651-35AD-6603B20BECF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C5F3571-D0D5-DB62-A9DE-03487B12F44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31EE3E3-CA02-8019-431B-EE7B1B25DCA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0CF9B73-60F3-7CFC-7E82-366C09B6172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040B566-0713-7CF4-D287-D95483961A2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0C31C61-6885-35D5-7413-E4A60C00A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4EC27E67-A10F-4010-0CF0-BC2FF7DEB2C6}"/>
              </a:ext>
            </a:extLst>
          </p:cNvPr>
          <p:cNvSpPr txBox="1"/>
          <p:nvPr/>
        </p:nvSpPr>
        <p:spPr>
          <a:xfrm>
            <a:off x="9125174" y="3721803"/>
            <a:ext cx="8738802" cy="4524315"/>
          </a:xfrm>
          <a:prstGeom prst="rect">
            <a:avLst/>
          </a:prstGeom>
          <a:noFill/>
        </p:spPr>
        <p:txBody>
          <a:bodyPr wrap="square">
            <a:spAutoFit/>
          </a:bodyPr>
          <a:lstStyle/>
          <a:p>
            <a:r>
              <a:rPr lang="vi-VN" sz="3600"/>
              <a:t>Đây là quá trình kiểm tra và đánh giá mã nguồn phần mềm bởi các thành viên khác trong nhóm phát triển.</a:t>
            </a:r>
            <a:endParaRPr lang="en-US" sz="3600"/>
          </a:p>
          <a:p>
            <a:endParaRPr lang="en-US" sz="3600"/>
          </a:p>
          <a:p>
            <a:r>
              <a:rPr lang="vi-VN" sz="3600"/>
              <a:t>Nó giúp đảm bảo tính chất lượng và tuân thủ các tiêu chuẩn mã hóa, cũng như cung cấp phản hồi và cải thiện chất lượng của mã nguồn.</a:t>
            </a:r>
            <a:endParaRPr lang="en-US" sz="3600"/>
          </a:p>
        </p:txBody>
      </p:sp>
      <p:pic>
        <p:nvPicPr>
          <p:cNvPr id="21506" name="Picture 2" descr="Code Review">
            <a:extLst>
              <a:ext uri="{FF2B5EF4-FFF2-40B4-BE49-F238E27FC236}">
                <a16:creationId xmlns:a16="http://schemas.microsoft.com/office/drawing/2014/main" id="{B76095C7-3A2A-2EA5-FC9C-F61343981AE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37" r="23271"/>
          <a:stretch/>
        </p:blipFill>
        <p:spPr bwMode="auto">
          <a:xfrm>
            <a:off x="719734" y="2908776"/>
            <a:ext cx="7738465" cy="615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81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FDA3-D7EB-C406-1447-4457426F120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8B2FBDC-9CF8-405E-3C53-DC6AEB41DFDF}"/>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Phần mềm mã nguồn mở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AC65658-FF40-F929-4A22-C6F8133A5FE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EA9CDAC-8878-5677-B2D6-5B70256E5ED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01A6B8E-95B4-4EC8-53FF-2A97ABBB9F9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8837FC6-82EA-21E9-EAD6-C4900E59FA1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6C6C523-39F4-0AD1-387C-EA53F8D1569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E3639A35-CB52-A1F4-6B4B-03B832D7D26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653509B-F213-2C53-48CE-CE89AADFCC0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4A63E1E-2529-A96E-5258-2440A88CFC8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A177F14-CB8F-4C92-F9F0-F760FE6B467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22B82F0-C319-67E4-B278-2FD2AC02C0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663EE5B-40D8-BFC4-757C-F80C6BFEBB00}"/>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EDE92BF2-E77E-3209-426D-9E065D09C9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042C3D9-469F-71C0-44A7-74268E04518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5D2155F8-A412-8D96-CE85-B7DAC7A11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032" name="Picture 8">
            <a:extLst>
              <a:ext uri="{FF2B5EF4-FFF2-40B4-BE49-F238E27FC236}">
                <a16:creationId xmlns:a16="http://schemas.microsoft.com/office/drawing/2014/main" id="{20317DF1-5A8B-C167-9D32-A2B604253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584" y="2364706"/>
            <a:ext cx="13700235" cy="779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60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8A82-ED2D-CCDC-E40B-AC939A11B31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4FFBB1CE-8AE4-9696-E838-FC22D040E1B5}"/>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575A9A1-46B7-D8B6-7E45-6FB3B79FB873}"/>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6B1F098D-E8EA-4ED4-8736-4662A77D063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BD4A688E-C605-48BF-B7CD-B778FC530DF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EAEF698-F65C-464F-C18A-F95DA0F867ED}"/>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733FB3F1-7CC2-E214-ABE9-2B6E2FED31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BFAF70F5-067A-E046-61BF-BEFEA9EB4D9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4256A3F-0A78-FF09-DC19-27E603C7281B}"/>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DA7CAD6-DB07-1BC1-64FA-120895724FA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75FC412A-8882-2643-D057-1BEEEFBFE40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065E6570-522C-51C4-6534-DAF29AA6ED0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2FA3DD2-E0DD-6225-FFDC-0AA9B14CD071}"/>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A3F40E0-124E-F69A-C349-1A2CA241301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6CB9DF25-5CC5-8316-8BA8-994358AB5DD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F16A906-EB3E-1A46-0AB8-ABAA9670A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53FD05FA-ABDF-43FE-AEE4-3565CBBB85B6}"/>
              </a:ext>
            </a:extLst>
          </p:cNvPr>
          <p:cNvSpPr txBox="1"/>
          <p:nvPr/>
        </p:nvSpPr>
        <p:spPr>
          <a:xfrm>
            <a:off x="403242" y="3147921"/>
            <a:ext cx="17343056" cy="6001643"/>
          </a:xfrm>
          <a:prstGeom prst="rect">
            <a:avLst/>
          </a:prstGeom>
          <a:noFill/>
        </p:spPr>
        <p:txBody>
          <a:bodyPr wrap="square">
            <a:spAutoFit/>
          </a:bodyPr>
          <a:lstStyle/>
          <a:p>
            <a:pPr marL="342900" indent="-342900">
              <a:buFont typeface="Arial" panose="020B0604020202020204" pitchFamily="34" charset="0"/>
              <a:buChar char="•"/>
            </a:pPr>
            <a:r>
              <a:rPr lang="vi-VN" sz="3200" b="1"/>
              <a:t>Quy trình phát triển phần mềm</a:t>
            </a:r>
            <a:r>
              <a:rPr lang="vi-VN" sz="3200"/>
              <a:t>: Đây là quy trình toàn diện để phát triển phần mềm từ những ý tưởng ban đầu đến việc triển khai và duy trì sản phẩm. Các quy trình phát triển phần mềm phổ biến bao gồm mô hình thác nước, mô hình phát triển linh hoạt (Agile), và mô hình phát triển phần mềm hướng đối tượng (OOP).</a:t>
            </a:r>
            <a:endParaRPr lang="en-US" sz="3200"/>
          </a:p>
          <a:p>
            <a:pPr marL="342900" indent="-342900">
              <a:buFont typeface="Arial" panose="020B0604020202020204" pitchFamily="34" charset="0"/>
              <a:buChar char="•"/>
            </a:pPr>
            <a:endParaRPr lang="vi-VN" sz="3200"/>
          </a:p>
          <a:p>
            <a:pPr marL="342900" indent="-342900">
              <a:buFont typeface="Arial" panose="020B0604020202020204" pitchFamily="34" charset="0"/>
              <a:buChar char="•"/>
            </a:pPr>
            <a:r>
              <a:rPr lang="vi-VN" sz="3200" b="1"/>
              <a:t>Phân tích yêu cầu</a:t>
            </a:r>
            <a:r>
              <a:rPr lang="vi-VN" sz="3200"/>
              <a:t>: Đây là quá trình xác định và hiểu rõ các yêu cầu và mong muốn của khách hàng để xây dựng phần mềm. Phân tích yêu cầu bao gồm việc thu thập thông tin, phân loại và ưu tiên yêu cầu, và xác định phạm vi và ràng buộc của sản phẩm.</a:t>
            </a:r>
            <a:endParaRPr lang="en-US" sz="3200"/>
          </a:p>
          <a:p>
            <a:pPr marL="342900" indent="-342900">
              <a:buFont typeface="Arial" panose="020B0604020202020204" pitchFamily="34" charset="0"/>
              <a:buChar char="•"/>
            </a:pPr>
            <a:endParaRPr lang="vi-VN" sz="3200"/>
          </a:p>
          <a:p>
            <a:pPr marL="342900" indent="-342900">
              <a:buFont typeface="Arial" panose="020B0604020202020204" pitchFamily="34" charset="0"/>
              <a:buChar char="•"/>
            </a:pPr>
            <a:r>
              <a:rPr lang="vi-VN" sz="3200" b="1"/>
              <a:t>Thiết kế phần mềm</a:t>
            </a:r>
            <a:r>
              <a:rPr lang="vi-VN" sz="3200"/>
              <a:t>: Quá trình thiết kế phần mềm nhằm tạo ra kiến trúc và kế hoạch chi tiết cho phần mềm. Nó bao gồm thiết kế giao diện người dùng, thiết kế cơ sở dữ liệu, thiết kế kiến trúc phần mềm và các thành phần khác.</a:t>
            </a:r>
          </a:p>
        </p:txBody>
      </p:sp>
    </p:spTree>
    <p:extLst>
      <p:ext uri="{BB962C8B-B14F-4D97-AF65-F5344CB8AC3E}">
        <p14:creationId xmlns:p14="http://schemas.microsoft.com/office/powerpoint/2010/main" val="415195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D3E6D-92A9-A71B-16A1-557555F10BB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1D88BBF-DCC5-B4C4-0D96-80C95DBF0879}"/>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C</a:t>
            </a:r>
            <a:r>
              <a:rPr lang="vi-VN" sz="4400">
                <a:solidFill>
                  <a:srgbClr val="BF1922"/>
                </a:solidFill>
                <a:latin typeface="Montserrat Semi-Bold Bold" panose="020B0604020202020204" charset="0"/>
              </a:rPr>
              <a:t>ác khái niệm và phương pháp phát triển phần mềm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CBA783F1-6CDE-AD1D-03B9-BD566A19E48F}"/>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CE07AC59-FE6D-AC4E-2C90-8E1DD4308E9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F8E5D142-684A-628D-AE5C-7EAE3AE71E0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51F3B02-93A8-3ECC-7523-B08EB0F824D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DE1E3CC8-FA81-FD83-0FB3-F1EA6EEB252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0427E43-B657-B65F-3AA7-A23FD972DB7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9D7A402F-0C23-383D-AA2B-DCAD6F736687}"/>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9564DE1-A241-F4CA-15D8-98AA2F5629EF}"/>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49B375C-25BB-A9A6-2A1C-13D978B14C0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AB0EA70C-F06B-9A93-924A-CD4F884D7EC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AA7E7322-EA62-4E49-EE81-83A68FB51EF7}"/>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AD01C0C6-E3B8-D979-F41D-2992D7CA067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5690203-8607-5604-30BB-E5DA243B284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F1371476-FE87-3037-FBD0-545B3A3B3C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3" name="TextBox 12">
            <a:extLst>
              <a:ext uri="{FF2B5EF4-FFF2-40B4-BE49-F238E27FC236}">
                <a16:creationId xmlns:a16="http://schemas.microsoft.com/office/drawing/2014/main" id="{28A6709B-EE20-514B-AA1C-18DEE2DC6F82}"/>
              </a:ext>
            </a:extLst>
          </p:cNvPr>
          <p:cNvSpPr txBox="1"/>
          <p:nvPr/>
        </p:nvSpPr>
        <p:spPr>
          <a:xfrm>
            <a:off x="327126" y="2554211"/>
            <a:ext cx="17960873" cy="7478970"/>
          </a:xfrm>
          <a:prstGeom prst="rect">
            <a:avLst/>
          </a:prstGeom>
          <a:noFill/>
        </p:spPr>
        <p:txBody>
          <a:bodyPr wrap="square">
            <a:spAutoFit/>
          </a:bodyPr>
          <a:lstStyle/>
          <a:p>
            <a:pPr marL="342900" indent="-342900">
              <a:buFont typeface="Arial" panose="020B0604020202020204" pitchFamily="34" charset="0"/>
              <a:buChar char="•"/>
            </a:pPr>
            <a:r>
              <a:rPr lang="vi-VN" sz="3200" b="1"/>
              <a:t>Lập trình</a:t>
            </a:r>
            <a:r>
              <a:rPr lang="vi-VN" sz="3200"/>
              <a:t>: Đây là quá trình viết mã nguồn của phần mềm bằng ngôn ngữ lập trình. Lập trình bao gồm việc triển khai thiết kế, kiểm thử, và tạo ra các chức năng và tính năng của phần mềm.</a:t>
            </a:r>
            <a:endParaRPr lang="en-US" sz="3200"/>
          </a:p>
          <a:p>
            <a:pPr marL="342900" indent="-342900">
              <a:buFont typeface="Arial" panose="020B0604020202020204" pitchFamily="34" charset="0"/>
              <a:buChar char="•"/>
            </a:pPr>
            <a:endParaRPr lang="vi-VN" sz="3200"/>
          </a:p>
          <a:p>
            <a:pPr marL="342900" indent="-342900">
              <a:buFont typeface="Arial" panose="020B0604020202020204" pitchFamily="34" charset="0"/>
              <a:buChar char="•"/>
            </a:pPr>
            <a:r>
              <a:rPr lang="vi-VN" sz="3200" b="1"/>
              <a:t>Kiểm thử và Debugging</a:t>
            </a:r>
            <a:r>
              <a:rPr lang="vi-VN" sz="3200"/>
              <a:t>: Quá trình kiểm thử và debugging nhằm đảm bảo rằng phần mềm hoạt động đúng và không có lỗi. Kiểm thử có thể bao gồm kiểm thử đơn vị (unit testing), kiểm thử tích hợp (integration testing), kiểm thử hệ thống (system testing), và kiểm thử chấp nhận (acceptance testing).</a:t>
            </a:r>
            <a:endParaRPr lang="en-US" sz="3200"/>
          </a:p>
          <a:p>
            <a:pPr marL="342900" indent="-342900">
              <a:buFont typeface="Arial" panose="020B0604020202020204" pitchFamily="34" charset="0"/>
              <a:buChar char="•"/>
            </a:pPr>
            <a:endParaRPr lang="vi-VN" sz="3200"/>
          </a:p>
          <a:p>
            <a:pPr marL="342900" indent="-342900">
              <a:buFont typeface="Arial" panose="020B0604020202020204" pitchFamily="34" charset="0"/>
              <a:buChar char="•"/>
            </a:pPr>
            <a:r>
              <a:rPr lang="vi-VN" sz="3200" b="1"/>
              <a:t>Triển khai</a:t>
            </a:r>
            <a:r>
              <a:rPr lang="vi-VN" sz="3200"/>
              <a:t>: Quá trình triển khai và triển khai nhằm cài đặt và triển khai phần mềm vào môi trường thực tế. Nó bao gồm việc cấu hình hệ thống, chuyển giao sản phẩm cho khách hàng và hỗ trợ trong quá trình triển khai.</a:t>
            </a:r>
            <a:endParaRPr lang="en-US" sz="3200"/>
          </a:p>
          <a:p>
            <a:pPr marL="342900" indent="-342900">
              <a:buFont typeface="Arial" panose="020B0604020202020204" pitchFamily="34" charset="0"/>
              <a:buChar char="•"/>
            </a:pPr>
            <a:endParaRPr lang="vi-VN" sz="3200"/>
          </a:p>
          <a:p>
            <a:pPr marL="342900" indent="-342900">
              <a:buFont typeface="Arial" panose="020B0604020202020204" pitchFamily="34" charset="0"/>
              <a:buChar char="•"/>
            </a:pPr>
            <a:r>
              <a:rPr lang="vi-VN" sz="3200" b="1"/>
              <a:t>Bảo trì và nâng cấp</a:t>
            </a:r>
            <a:r>
              <a:rPr lang="vi-VN" sz="3200"/>
              <a:t>: Sau khi phần mềm đã được triển khai, quá trình bảo trì và nâng cấp nhằm duy trì và cải thiện phần mềm. Nó bao gồm việc sửa lỗi, cập nhật tính năng mới và tối ưu hóa hiệu suất.</a:t>
            </a:r>
          </a:p>
        </p:txBody>
      </p:sp>
    </p:spTree>
    <p:extLst>
      <p:ext uri="{BB962C8B-B14F-4D97-AF65-F5344CB8AC3E}">
        <p14:creationId xmlns:p14="http://schemas.microsoft.com/office/powerpoint/2010/main" val="319748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0494-9BEB-6BD8-E6D0-DDAA9F229A24}"/>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DAFF3B77-0CCA-2EEE-42AD-2496D284E40E}"/>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EB2DE78B-D2DA-3F75-993D-52FF859317A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C0CEA2F1-E24C-1D9A-C385-B6526CB88CC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FD0A6CAF-68EC-C1E3-045B-EB89FF2A1CA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EFD2048E-D7CC-2F62-2C22-02DF597E3FE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63D187A-7841-6D65-74C2-C1363E5BE5E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B59A181B-6F27-70E4-6B88-F5A2DB49541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4D3366CA-2407-C23E-842B-2CE081947455}"/>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42B1CA8-B9B3-9878-E11C-C14650F8A3C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350BC6D1-5C30-7CB9-663D-E0D0C27AE6F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F3A4B41-AAEB-C5E1-41BA-99934DCA1D6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FD6E1BD-09FA-43E1-3FFA-1BDFE20840E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FADCA5E-29E2-36E8-548D-5C8A88464F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50D3CC76-CE1C-0526-C21A-9908F542819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A9AE72DA-F161-6F26-A5E4-71C55F11D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2293D3E4-4CB5-6027-CD46-087F6DAF9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17" y="2672168"/>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6B1FF6-65F3-810A-DEFC-3E9998A855B4}"/>
              </a:ext>
            </a:extLst>
          </p:cNvPr>
          <p:cNvSpPr txBox="1"/>
          <p:nvPr/>
        </p:nvSpPr>
        <p:spPr>
          <a:xfrm>
            <a:off x="9109364" y="4378015"/>
            <a:ext cx="7422572" cy="2585323"/>
          </a:xfrm>
          <a:prstGeom prst="rect">
            <a:avLst/>
          </a:prstGeom>
          <a:noFill/>
        </p:spPr>
        <p:txBody>
          <a:bodyPr wrap="square">
            <a:spAutoFit/>
          </a:bodyPr>
          <a:lstStyle/>
          <a:p>
            <a:r>
              <a:rPr lang="en-US" sz="5400"/>
              <a:t>Mục đích?</a:t>
            </a:r>
          </a:p>
          <a:p>
            <a:endParaRPr lang="en-US" sz="5400"/>
          </a:p>
          <a:p>
            <a:r>
              <a:rPr lang="en-US" sz="5400"/>
              <a:t>Làm như thế nào?</a:t>
            </a:r>
          </a:p>
        </p:txBody>
      </p:sp>
    </p:spTree>
    <p:extLst>
      <p:ext uri="{BB962C8B-B14F-4D97-AF65-F5344CB8AC3E}">
        <p14:creationId xmlns:p14="http://schemas.microsoft.com/office/powerpoint/2010/main" val="1943600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3663F-3235-E610-D910-CCCEBEE72970}"/>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67B603A-D9DA-B315-9302-A644C9B4C9B7}"/>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FEE8BB4-8EE8-1186-4A80-04545CB5D527}"/>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B060557-1572-DE60-1F14-0AEDE6C3CD3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B2ED925-9648-49C5-BE21-03FDBF2655A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16A2C80-A914-7CDC-8788-484CB74C0D5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48D1A1A-7CB0-B0EF-3395-0721DC4E090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3DC9B48-3EFB-13AA-AD3B-D7672019DEE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FFDC506-848E-CAB9-8854-79AD64853C1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ABD87B8F-4103-92AC-F69E-CC59E8A3AF9D}"/>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3E2F2069-5DAE-2681-FE13-576E5BDC117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5CFB8EA-95CA-16C3-3DDB-DE5E81BFB27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0B0C64AC-08EC-A9D7-0EBF-639E91BF1573}"/>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7CFF0FA4-E241-5D20-1324-8BFB237CE06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C8EB5B6-EF28-ACC4-5D0B-9F28C50A8D6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7D254046-018F-18C3-E14E-35DA18BF5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3AED57BA-E2DB-831A-B0A6-E2D049DEE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96" y="3718339"/>
            <a:ext cx="3624668" cy="3624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E0C506-BAB8-A381-7FAA-BC77C494017B}"/>
              </a:ext>
            </a:extLst>
          </p:cNvPr>
          <p:cNvSpPr txBox="1"/>
          <p:nvPr/>
        </p:nvSpPr>
        <p:spPr>
          <a:xfrm>
            <a:off x="4501182" y="2872533"/>
            <a:ext cx="13487400" cy="6494085"/>
          </a:xfrm>
          <a:prstGeom prst="rect">
            <a:avLst/>
          </a:prstGeom>
          <a:noFill/>
        </p:spPr>
        <p:txBody>
          <a:bodyPr wrap="square">
            <a:spAutoFit/>
          </a:bodyPr>
          <a:lstStyle/>
          <a:p>
            <a:r>
              <a:rPr lang="vi-VN" sz="3200" b="1"/>
              <a:t>Hiệu suất làm việc</a:t>
            </a:r>
            <a:r>
              <a:rPr lang="vi-VN" sz="3200"/>
              <a:t>: Môi trường phát triển phần mềm được tinh chỉnh và cấu hình để đáp ứng yêu cầu của quá trình phát triển. Điều này giúp tăng hiệu suất làm việc của nhóm phát triển và làm việc hiệu quả hơn.</a:t>
            </a:r>
          </a:p>
          <a:p>
            <a:endParaRPr lang="vi-VN" sz="3200"/>
          </a:p>
          <a:p>
            <a:r>
              <a:rPr lang="vi-VN" sz="3200" b="1"/>
              <a:t>Quản lý phiên bản</a:t>
            </a:r>
            <a:r>
              <a:rPr lang="vi-VN" sz="3200"/>
              <a:t>: Môi trường phát triển phần mềm bao gồm công cụ quản lý phiên bản như Git, SVN, Mercurial,... giúp theo dõi và kiểm soát phiên bản của mã nguồn. Điều này giúp đảm bảo rằng các thay đổi và cải tiến được quản lý một cách cẩn thận và tiện lợi.</a:t>
            </a:r>
          </a:p>
          <a:p>
            <a:endParaRPr lang="vi-VN" sz="3200"/>
          </a:p>
          <a:p>
            <a:r>
              <a:rPr lang="vi-VN" sz="3200" b="1"/>
              <a:t>Kiểm thử và gỡ lỗi</a:t>
            </a:r>
            <a:r>
              <a:rPr lang="vi-VN" sz="3200"/>
              <a:t>: Môi trường phát triển phần mềm cung cấp công cụ kiểm thử và gỡ lỗi để giúp phát hiện và khắc phục các lỗi và vấn đề trong quá trình phát triển. Điều này giúp đảm bảo tính ổn định và chất lượng của ứng dụng.</a:t>
            </a:r>
            <a:endParaRPr lang="en-US" sz="3200"/>
          </a:p>
        </p:txBody>
      </p:sp>
      <p:sp>
        <p:nvSpPr>
          <p:cNvPr id="12" name="TextBox 11">
            <a:extLst>
              <a:ext uri="{FF2B5EF4-FFF2-40B4-BE49-F238E27FC236}">
                <a16:creationId xmlns:a16="http://schemas.microsoft.com/office/drawing/2014/main" id="{2242B4FF-15F9-DE93-6620-8B9BBD19BEA0}"/>
              </a:ext>
            </a:extLst>
          </p:cNvPr>
          <p:cNvSpPr txBox="1"/>
          <p:nvPr/>
        </p:nvSpPr>
        <p:spPr>
          <a:xfrm>
            <a:off x="520920" y="7743492"/>
            <a:ext cx="3672944" cy="1015663"/>
          </a:xfrm>
          <a:prstGeom prst="rect">
            <a:avLst/>
          </a:prstGeom>
          <a:noFill/>
        </p:spPr>
        <p:txBody>
          <a:bodyPr wrap="square">
            <a:spAutoFit/>
          </a:bodyPr>
          <a:lstStyle/>
          <a:p>
            <a:r>
              <a:rPr lang="en-US" sz="6000" b="1"/>
              <a:t>Mục đích</a:t>
            </a:r>
          </a:p>
        </p:txBody>
      </p:sp>
    </p:spTree>
    <p:extLst>
      <p:ext uri="{BB962C8B-B14F-4D97-AF65-F5344CB8AC3E}">
        <p14:creationId xmlns:p14="http://schemas.microsoft.com/office/powerpoint/2010/main" val="3029716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8627-4E7A-812D-92EB-E1EA3787CED3}"/>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D6EDAB1-A715-94D6-7E01-D8090119CE07}"/>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201F1E2F-68B5-85DE-7FD1-51F70EB142A8}"/>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4F82B3C-7059-9B70-8364-C71C1F2E816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6CB17361-E6FE-20A4-2549-650E902A2FD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571BCE4-FD8C-674B-6527-885C7242092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AA792ED-DCA3-7D89-C4A1-DA57422D8F3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813B9CB-8875-4808-7B7F-4587954C737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74850592-6190-2054-9821-1105BCEE467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D8E784CD-564C-5767-FB1D-0940027F4726}"/>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B3BC9C7-3B15-5D63-0084-330CB943880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84FC5FF-1526-0470-195B-7DE559E5186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AE8F9CA-021C-E250-FD67-780D0CFF64F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F070DD2A-6518-9F49-70C8-5DAFD95AAFD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BC012B82-675F-623C-EBDD-2769AD60FF2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66903B5-DB6C-D57B-7F71-23203188A2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EFB1A804-F8C9-D526-6899-95E8630C2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96" y="3718339"/>
            <a:ext cx="3624668" cy="3624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F011C13-B0C1-2D1B-046B-166C7B93E8CE}"/>
              </a:ext>
            </a:extLst>
          </p:cNvPr>
          <p:cNvSpPr txBox="1"/>
          <p:nvPr/>
        </p:nvSpPr>
        <p:spPr>
          <a:xfrm>
            <a:off x="4501182" y="2872533"/>
            <a:ext cx="13487400" cy="6001643"/>
          </a:xfrm>
          <a:prstGeom prst="rect">
            <a:avLst/>
          </a:prstGeom>
          <a:noFill/>
        </p:spPr>
        <p:txBody>
          <a:bodyPr wrap="square">
            <a:spAutoFit/>
          </a:bodyPr>
          <a:lstStyle/>
          <a:p>
            <a:r>
              <a:rPr lang="vi-VN" sz="3200" b="1"/>
              <a:t>Quản lý dự án</a:t>
            </a:r>
            <a:r>
              <a:rPr lang="vi-VN" sz="3200"/>
              <a:t>: Môi trường phát triển phần mềm cung cấp các công cụ quản lý dự án để theo dõi tiến độ, quản lý tài nguyên và phối hợp công việc. Điều này giúp đảm bảo rằng dự án được quản lý một cách hiệu quả và hoàn thành thành công.</a:t>
            </a:r>
          </a:p>
          <a:p>
            <a:endParaRPr lang="vi-VN" sz="3200"/>
          </a:p>
          <a:p>
            <a:r>
              <a:rPr lang="vi-VN" sz="3200" b="1"/>
              <a:t>Tích hợp và triển khai</a:t>
            </a:r>
            <a:r>
              <a:rPr lang="vi-VN" sz="3200"/>
              <a:t>: Môi trường phát triển phần mềm cho phép tích hợp các công cụ và quy trình triển khai để tạo ra các phiên bản ứng dụng chính xác và triển khai chúng một cách dễ dàng và an toàn.</a:t>
            </a:r>
          </a:p>
          <a:p>
            <a:endParaRPr lang="vi-VN" sz="3200"/>
          </a:p>
          <a:p>
            <a:r>
              <a:rPr lang="vi-VN" sz="3200" b="1"/>
              <a:t>Tạo tài liệu</a:t>
            </a:r>
            <a:r>
              <a:rPr lang="vi-VN" sz="3200"/>
              <a:t>: Môi trường phát triển phần mềm cung cấp các công cụ hỗ trợ tạo và quản lý tài liệu dự án. Điều này giúp đảm bảo rằng tài liệu liên quan đến dự án được tạo ra và duy trì một cách dễ dàng.</a:t>
            </a:r>
            <a:endParaRPr lang="en-US" sz="3200"/>
          </a:p>
        </p:txBody>
      </p:sp>
      <p:sp>
        <p:nvSpPr>
          <p:cNvPr id="10" name="TextBox 9">
            <a:extLst>
              <a:ext uri="{FF2B5EF4-FFF2-40B4-BE49-F238E27FC236}">
                <a16:creationId xmlns:a16="http://schemas.microsoft.com/office/drawing/2014/main" id="{D83DDF0E-26F6-6F43-B5C9-6AB9F1047A75}"/>
              </a:ext>
            </a:extLst>
          </p:cNvPr>
          <p:cNvSpPr txBox="1"/>
          <p:nvPr/>
        </p:nvSpPr>
        <p:spPr>
          <a:xfrm>
            <a:off x="520920" y="7743492"/>
            <a:ext cx="3672944" cy="1015663"/>
          </a:xfrm>
          <a:prstGeom prst="rect">
            <a:avLst/>
          </a:prstGeom>
          <a:noFill/>
        </p:spPr>
        <p:txBody>
          <a:bodyPr wrap="square">
            <a:spAutoFit/>
          </a:bodyPr>
          <a:lstStyle/>
          <a:p>
            <a:r>
              <a:rPr lang="en-US" sz="6000" b="1"/>
              <a:t>Mục đích</a:t>
            </a:r>
          </a:p>
        </p:txBody>
      </p:sp>
    </p:spTree>
    <p:extLst>
      <p:ext uri="{BB962C8B-B14F-4D97-AF65-F5344CB8AC3E}">
        <p14:creationId xmlns:p14="http://schemas.microsoft.com/office/powerpoint/2010/main" val="1251483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B25-301D-3972-B7CB-F4C0CFFABD71}"/>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C8F76BDF-C5BB-7B60-195F-10696ABA8B0D}"/>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57AE8B4C-DE6A-5774-8DFD-CDE299E1C9C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87FA9667-D2F9-88E5-0A46-16FE1BABB64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82A0440-1152-A55A-C61E-3F22676367C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D3EF4AF-9A53-96C4-45E9-E79004DB040D}"/>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996CBAA-C2DF-3DAC-8BF8-63205922F3D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781ED57-5217-A165-FE1E-1C7670C2BAB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46A9EEE8-8AA0-1E34-42C4-CAAA5ACCCB6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8A0E8913-D0A3-0942-A717-049A5BF7F536}"/>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CA380C4-C597-6655-95C2-A5D1F5C9B36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07285F2-56AF-433E-518B-66021A18E7C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9180F79D-CC24-D7FA-2356-41C45F0E054F}"/>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74C619B-458E-9118-02C7-FD59BC6A472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DF9C35A-A595-323B-29A2-D3DCE45430E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3BEE7AC-061E-6E35-D409-91A10D14C0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37E73B1B-6AB5-425C-F569-EF49CFD0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96" y="3718339"/>
            <a:ext cx="3624668" cy="3624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5609D65-19D4-EFF6-CBDC-E22A189C0AD9}"/>
              </a:ext>
            </a:extLst>
          </p:cNvPr>
          <p:cNvSpPr txBox="1"/>
          <p:nvPr/>
        </p:nvSpPr>
        <p:spPr>
          <a:xfrm>
            <a:off x="4501182" y="2552700"/>
            <a:ext cx="13487400" cy="7478970"/>
          </a:xfrm>
          <a:prstGeom prst="rect">
            <a:avLst/>
          </a:prstGeom>
          <a:noFill/>
        </p:spPr>
        <p:txBody>
          <a:bodyPr wrap="square">
            <a:spAutoFit/>
          </a:bodyPr>
          <a:lstStyle/>
          <a:p>
            <a:r>
              <a:rPr lang="vi-VN" sz="3200" b="1"/>
              <a:t>Máy tính và phần cứng</a:t>
            </a:r>
            <a:r>
              <a:rPr lang="vi-VN" sz="3200"/>
              <a:t>: Đảm bảo máy tính và phần cứng của bạn đáp ứng yêu cầu của quá trình phát triển phần mềm. Điều này bao gồm bộ vi xử lý mạnh mẽ, bộ nhớ đủ, đĩa cứng lưu trữ đủ lớn và màn hình đủ rộng để làm việc hiệu quả.</a:t>
            </a:r>
          </a:p>
          <a:p>
            <a:endParaRPr lang="vi-VN" sz="3200"/>
          </a:p>
          <a:p>
            <a:r>
              <a:rPr lang="vi-VN" sz="3200" b="1"/>
              <a:t>Hệ điều hành</a:t>
            </a:r>
            <a:r>
              <a:rPr lang="vi-VN" sz="3200"/>
              <a:t>: Lựa chọn hệ điều hành phù hợp với các công nghệ và công cụ phát triển mà bạn sử dụng. Ví dụ: Windows, macOS, Linux.</a:t>
            </a:r>
          </a:p>
          <a:p>
            <a:endParaRPr lang="vi-VN" sz="3200"/>
          </a:p>
          <a:p>
            <a:r>
              <a:rPr lang="vi-VN" sz="3200" b="1"/>
              <a:t>Trình biên dịch và ngôn ngữ lập trình</a:t>
            </a:r>
            <a:r>
              <a:rPr lang="vi-VN" sz="3200"/>
              <a:t>: Cài đặt các trình biên dịch và ngôn ngữ lập trình phù hợp với dự án của bạn. Ví dụ: Java Development Kit (JDK) cho Java, Visual Studio cho C#, Python Interpreter cho Python.</a:t>
            </a:r>
          </a:p>
          <a:p>
            <a:endParaRPr lang="vi-VN" sz="3200"/>
          </a:p>
          <a:p>
            <a:r>
              <a:rPr lang="vi-VN" sz="3200" b="1"/>
              <a:t>Môi trường phát triển tích hợp (IDE)</a:t>
            </a:r>
            <a:r>
              <a:rPr lang="vi-VN" sz="3200"/>
              <a:t>: Sử dụng một IDE phù hợp để lập trình và quản lý mã nguồn. Ví dụ: Eclipse, IntelliJ IDEA, Visual Studio Code.</a:t>
            </a:r>
            <a:endParaRPr lang="en-US" sz="3200"/>
          </a:p>
        </p:txBody>
      </p:sp>
      <p:sp>
        <p:nvSpPr>
          <p:cNvPr id="10" name="TextBox 9">
            <a:extLst>
              <a:ext uri="{FF2B5EF4-FFF2-40B4-BE49-F238E27FC236}">
                <a16:creationId xmlns:a16="http://schemas.microsoft.com/office/drawing/2014/main" id="{3496731D-EDDB-7562-8AEF-3B9C47CC19E8}"/>
              </a:ext>
            </a:extLst>
          </p:cNvPr>
          <p:cNvSpPr txBox="1"/>
          <p:nvPr/>
        </p:nvSpPr>
        <p:spPr>
          <a:xfrm>
            <a:off x="520920" y="7743492"/>
            <a:ext cx="3672944" cy="1938992"/>
          </a:xfrm>
          <a:prstGeom prst="rect">
            <a:avLst/>
          </a:prstGeom>
          <a:noFill/>
        </p:spPr>
        <p:txBody>
          <a:bodyPr wrap="square">
            <a:spAutoFit/>
          </a:bodyPr>
          <a:lstStyle/>
          <a:p>
            <a:pPr algn="ctr"/>
            <a:r>
              <a:rPr lang="en-US" sz="6000" b="1"/>
              <a:t>Các yếu tố</a:t>
            </a:r>
          </a:p>
          <a:p>
            <a:pPr algn="ctr"/>
            <a:r>
              <a:rPr lang="en-US" sz="6000" b="1"/>
              <a:t>xem xét</a:t>
            </a:r>
          </a:p>
        </p:txBody>
      </p:sp>
    </p:spTree>
    <p:extLst>
      <p:ext uri="{BB962C8B-B14F-4D97-AF65-F5344CB8AC3E}">
        <p14:creationId xmlns:p14="http://schemas.microsoft.com/office/powerpoint/2010/main" val="3648889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60860-0983-DB86-FA88-6CDE4794A124}"/>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2846F6E7-6315-D905-E03A-B9A116235553}"/>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61EEF8D-5A67-F5DC-0371-5279EEF39686}"/>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2CD8BD0-3C78-D820-AC4C-A32BF86DBCB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94DB112-F41A-22EB-7717-45E62612E5E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9B2D45C-1FC7-B03F-DFCD-158098104B8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7B54937-5E79-4613-9A80-5D41802746C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3EE299CB-527B-6F18-7C24-866581FA1AE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565DE42-652C-C856-232E-58B5D8D745FE}"/>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A48BBE06-1F4B-1FC8-5CC3-F44B008DE8D7}"/>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7FA58EEA-80BE-5630-FA49-974E9F0B911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AF44923-1F7E-0C64-602A-C802DFE8D78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00D7E09E-6347-83A4-E05A-3CC10E326BB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BE2728C8-21EE-4682-2E45-C0CF7EBD6BB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1FEC999-F32D-E44F-DF12-673F0329448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15858D0-4FE5-E922-9703-67C6284603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184616FE-3A5D-23D7-81C6-BC25216F5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96" y="3718339"/>
            <a:ext cx="3624668" cy="3624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51AFD29-D027-BF00-3F1B-95C95A1F892A}"/>
              </a:ext>
            </a:extLst>
          </p:cNvPr>
          <p:cNvSpPr txBox="1"/>
          <p:nvPr/>
        </p:nvSpPr>
        <p:spPr>
          <a:xfrm>
            <a:off x="4473473" y="3275372"/>
            <a:ext cx="13487400" cy="5509200"/>
          </a:xfrm>
          <a:prstGeom prst="rect">
            <a:avLst/>
          </a:prstGeom>
          <a:noFill/>
        </p:spPr>
        <p:txBody>
          <a:bodyPr wrap="square">
            <a:spAutoFit/>
          </a:bodyPr>
          <a:lstStyle/>
          <a:p>
            <a:r>
              <a:rPr lang="vi-VN" sz="3200" b="1"/>
              <a:t>Công cụ quản lý mã nguồn</a:t>
            </a:r>
            <a:r>
              <a:rPr lang="vi-VN" sz="3200"/>
              <a:t>: Sử dụng công cụ quản lý mã nguồn như Git để theo dõi và kiểm soát phiên bản của mã nguồn. Ví dụ: GitHub, GitLab.</a:t>
            </a:r>
          </a:p>
          <a:p>
            <a:endParaRPr lang="vi-VN" sz="3200"/>
          </a:p>
          <a:p>
            <a:r>
              <a:rPr lang="vi-VN" sz="3200" b="1"/>
              <a:t>Cơ sở dữ liệu</a:t>
            </a:r>
            <a:r>
              <a:rPr lang="vi-VN" sz="3200"/>
              <a:t>: Cài đặt các hệ quản trị cơ sở dữ liệu (RDBMS hoặc NoSQL) phù hợp với dự án của bạn. Ví dụ: MySQL, PostgreSQL, MongoDB.</a:t>
            </a:r>
          </a:p>
          <a:p>
            <a:endParaRPr lang="vi-VN" sz="3200"/>
          </a:p>
          <a:p>
            <a:r>
              <a:rPr lang="vi-VN" sz="3200" b="1"/>
              <a:t>Công cụ kiểm thử</a:t>
            </a:r>
            <a:r>
              <a:rPr lang="vi-VN" sz="3200"/>
              <a:t>: Sử dụng các công cụ kiểm thử phần mềm để đảm bảo tính ổn định và chất lượng của ứng dụng. Ví dụ: JUnit, Selenium, Postman.</a:t>
            </a:r>
            <a:endParaRPr lang="en-US" sz="3200"/>
          </a:p>
        </p:txBody>
      </p:sp>
      <p:sp>
        <p:nvSpPr>
          <p:cNvPr id="10" name="TextBox 9">
            <a:extLst>
              <a:ext uri="{FF2B5EF4-FFF2-40B4-BE49-F238E27FC236}">
                <a16:creationId xmlns:a16="http://schemas.microsoft.com/office/drawing/2014/main" id="{4822AACE-6F90-CA58-C473-5EEBDD7B6829}"/>
              </a:ext>
            </a:extLst>
          </p:cNvPr>
          <p:cNvSpPr txBox="1"/>
          <p:nvPr/>
        </p:nvSpPr>
        <p:spPr>
          <a:xfrm>
            <a:off x="520920" y="7743492"/>
            <a:ext cx="3672944" cy="1938992"/>
          </a:xfrm>
          <a:prstGeom prst="rect">
            <a:avLst/>
          </a:prstGeom>
          <a:noFill/>
        </p:spPr>
        <p:txBody>
          <a:bodyPr wrap="square">
            <a:spAutoFit/>
          </a:bodyPr>
          <a:lstStyle/>
          <a:p>
            <a:pPr algn="ctr"/>
            <a:r>
              <a:rPr lang="en-US" sz="6000" b="1"/>
              <a:t>Các yếu tố</a:t>
            </a:r>
          </a:p>
          <a:p>
            <a:pPr algn="ctr"/>
            <a:r>
              <a:rPr lang="en-US" sz="6000" b="1"/>
              <a:t>xem xét</a:t>
            </a:r>
          </a:p>
        </p:txBody>
      </p:sp>
    </p:spTree>
    <p:extLst>
      <p:ext uri="{BB962C8B-B14F-4D97-AF65-F5344CB8AC3E}">
        <p14:creationId xmlns:p14="http://schemas.microsoft.com/office/powerpoint/2010/main" val="2443795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BB50-BDBE-F0ED-242D-71B2E7A09BA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E9147DE-0A78-E9A2-D468-000704D4A456}"/>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Thiết lập môi trường phát triển (IDE, thư viện, v.v.)</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E3A30AFC-FE07-1C81-E406-97BBF6EAA18E}"/>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64894123-35EB-3E09-40E4-EDF23E4BBE5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4D51729C-269A-FCC3-9A2B-4C2D4B0549A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53F6D36-073D-7B1F-ED4E-801EFE59FE1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B1DF302-3897-DA3C-503C-5EEA5DAAEF9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DB6D004-8A33-0E33-085C-26195758420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70EE5816-50A2-D139-75D8-F40F7500CFFB}"/>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449E7DCD-B532-FF84-32B6-5DF0DA4DC6B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5F7D60E-FCEA-B3A8-C275-E8F0259E8F3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748DA7E-968C-9DD5-8A92-9F4B28319FA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8F67E88-4086-B850-36B1-AFD3E890A4C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68A7DEBE-774C-7264-452A-74936DB4992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A5281EC-5A20-F3BF-AE86-137855B3C31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E60D35D-070B-4BC9-63C6-20BCBE6B1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2530" name="Picture 2" descr="Integrated development environment png images | PNGWing">
            <a:extLst>
              <a:ext uri="{FF2B5EF4-FFF2-40B4-BE49-F238E27FC236}">
                <a16:creationId xmlns:a16="http://schemas.microsoft.com/office/drawing/2014/main" id="{71A2F4A8-F2DC-1704-164E-2986C9577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96" y="3718339"/>
            <a:ext cx="3624668" cy="3624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800E87-51B0-3BDA-F1BF-455DFC6475E8}"/>
              </a:ext>
            </a:extLst>
          </p:cNvPr>
          <p:cNvSpPr txBox="1"/>
          <p:nvPr/>
        </p:nvSpPr>
        <p:spPr>
          <a:xfrm>
            <a:off x="4473473" y="3275372"/>
            <a:ext cx="13487400" cy="4524315"/>
          </a:xfrm>
          <a:prstGeom prst="rect">
            <a:avLst/>
          </a:prstGeom>
          <a:noFill/>
        </p:spPr>
        <p:txBody>
          <a:bodyPr wrap="square">
            <a:spAutoFit/>
          </a:bodyPr>
          <a:lstStyle/>
          <a:p>
            <a:r>
              <a:rPr lang="vi-VN" sz="3200" b="1"/>
              <a:t>Công cụ quản lý dự án</a:t>
            </a:r>
            <a:r>
              <a:rPr lang="vi-VN" sz="3200"/>
              <a:t>: Sử dụng công cụ quản lý dự án để theo dõi tiến độ, quản lý tài nguyên và phối hợp công việc. Ví dụ: Jira, Trello, Asana, Notion,..</a:t>
            </a:r>
            <a:endParaRPr lang="en-US" sz="3200"/>
          </a:p>
          <a:p>
            <a:endParaRPr lang="vi-VN" sz="3200"/>
          </a:p>
          <a:p>
            <a:r>
              <a:rPr lang="vi-VN" sz="3200" b="1"/>
              <a:t>Công cụ hỗ trợ phát triển</a:t>
            </a:r>
            <a:r>
              <a:rPr lang="vi-VN" sz="3200"/>
              <a:t>: Sử dụng các công cụ phát triển phần mềm như trình biên dịch, trình biên tập mã nguồn, trình gỡ lỗi,..</a:t>
            </a:r>
          </a:p>
          <a:p>
            <a:endParaRPr lang="vi-VN" sz="3200"/>
          </a:p>
          <a:p>
            <a:r>
              <a:rPr lang="vi-VN" sz="3200" b="1"/>
              <a:t>Tài liệu</a:t>
            </a:r>
            <a:r>
              <a:rPr lang="vi-VN" sz="3200"/>
              <a:t>: Tạo và quản lý tài liệu dự án, bao gồm tài liệu yêu cầu, tài liệu thiết kế, tài liệu hướng dẫn,..</a:t>
            </a:r>
            <a:endParaRPr lang="en-US" sz="3200"/>
          </a:p>
        </p:txBody>
      </p:sp>
      <p:sp>
        <p:nvSpPr>
          <p:cNvPr id="10" name="TextBox 9">
            <a:extLst>
              <a:ext uri="{FF2B5EF4-FFF2-40B4-BE49-F238E27FC236}">
                <a16:creationId xmlns:a16="http://schemas.microsoft.com/office/drawing/2014/main" id="{F3CC22BE-1778-DAF5-E193-DF4764A802B4}"/>
              </a:ext>
            </a:extLst>
          </p:cNvPr>
          <p:cNvSpPr txBox="1"/>
          <p:nvPr/>
        </p:nvSpPr>
        <p:spPr>
          <a:xfrm>
            <a:off x="520920" y="7743492"/>
            <a:ext cx="3672944" cy="1938992"/>
          </a:xfrm>
          <a:prstGeom prst="rect">
            <a:avLst/>
          </a:prstGeom>
          <a:noFill/>
        </p:spPr>
        <p:txBody>
          <a:bodyPr wrap="square">
            <a:spAutoFit/>
          </a:bodyPr>
          <a:lstStyle/>
          <a:p>
            <a:pPr algn="ctr"/>
            <a:r>
              <a:rPr lang="en-US" sz="6000" b="1"/>
              <a:t>Các yếu tố</a:t>
            </a:r>
          </a:p>
          <a:p>
            <a:pPr algn="ctr"/>
            <a:r>
              <a:rPr lang="en-US" sz="6000" b="1"/>
              <a:t>xem xét</a:t>
            </a:r>
          </a:p>
        </p:txBody>
      </p:sp>
    </p:spTree>
    <p:extLst>
      <p:ext uri="{BB962C8B-B14F-4D97-AF65-F5344CB8AC3E}">
        <p14:creationId xmlns:p14="http://schemas.microsoft.com/office/powerpoint/2010/main" val="3318902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75AA3-E38E-87A5-39ED-AC174EDC6A9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DCB4BA52-C139-6D9B-044D-A2158CC05C4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6. </a:t>
            </a:r>
            <a:r>
              <a:rPr lang="vi-VN" sz="4400">
                <a:solidFill>
                  <a:srgbClr val="BF1922"/>
                </a:solidFill>
                <a:latin typeface="Montserrat Semi-Bold Bold" panose="020B0604020202020204" charset="0"/>
              </a:rPr>
              <a:t>Giới thiệu về hệ thống kiểm soát phiên bản (Git)</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76A2E52A-5269-D9D5-3A57-6CAC4349BE59}"/>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A16A622-849B-F5AD-5F72-F892B24B293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54AE9D5-AF61-AF3D-14C6-D53A04C0E1B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1D4C535F-5C14-E3A1-1E23-05D06DBB22B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14DE063A-F38E-DB09-D918-C13E4E569F0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201C040-F7DF-8A9F-3930-0327F9BC607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EC7A39A-9786-EC45-D52E-6D22182856BA}"/>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7235960-39D7-A8FD-FC91-00CF289ADD42}"/>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033BEFDE-6051-6CAB-FDA1-2E0A27DAD3D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32B9F9A4-FC03-1D15-7832-7D2B4458A7D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4DAD87B2-B0C5-04CE-122B-746D10289A9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67785522-1E3B-6668-7DB8-56935FB8BC6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C69AE6DD-C25F-A084-B27B-D2BA4B5E76D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7A723F3-2925-D85D-154F-73B275A68C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0" name="Picture 2" descr="What is a Version Control System?">
            <a:extLst>
              <a:ext uri="{FF2B5EF4-FFF2-40B4-BE49-F238E27FC236}">
                <a16:creationId xmlns:a16="http://schemas.microsoft.com/office/drawing/2014/main" id="{E32BA058-EB1A-4787-6CF1-2DF2DD928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83" y="2719624"/>
            <a:ext cx="10044322" cy="66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85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242A4-41D3-0262-71DF-97EBD7D26090}"/>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515FC1F-D62F-EB26-83B5-A1A1F27FA94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6. </a:t>
            </a:r>
            <a:r>
              <a:rPr lang="vi-VN" sz="4400">
                <a:solidFill>
                  <a:srgbClr val="BF1922"/>
                </a:solidFill>
                <a:latin typeface="Montserrat Semi-Bold Bold" panose="020B0604020202020204" charset="0"/>
              </a:rPr>
              <a:t>Giới thiệu về hệ thống kiểm soát phiên bản (Git)</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135E7745-2BB1-DFAF-8596-CF8F9CD9C93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706BFAF-CBD6-9014-D25E-222CDBF4D4C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36E9C821-3D65-5C11-C65C-E357FA66C55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6EACA0F-10FD-4D68-ACBF-DAE9BD0D31B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D83A290D-8DF7-3CBC-71DC-B0E332C313E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C350EF4B-DAA4-61E0-74FF-870438D505F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E206C60A-072B-FB58-8029-F5A5B58007DE}"/>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1E7356D-76C6-2079-5DA8-D1E529DC9EF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F4FF818-4998-E4F8-A80E-8937D156328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4F9C2D6-5718-53A5-0BEC-7ACBB4A76C6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50278A53-F412-ED97-AAF7-A2B9D592C7FE}"/>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B9191E6-E40F-0632-CDCB-D60BE079CB1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118A7AD4-10EF-1928-9E4E-720A2455B8B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2148432C-51AF-31BF-1CBA-674D8BACDC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4578" name="Picture 2" descr="What is Git: Features, Commands, Branch and Workflow in Git">
            <a:extLst>
              <a:ext uri="{FF2B5EF4-FFF2-40B4-BE49-F238E27FC236}">
                <a16:creationId xmlns:a16="http://schemas.microsoft.com/office/drawing/2014/main" id="{C288C0BB-8D00-5EFC-C7F6-3436CF5B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61" y="4152900"/>
            <a:ext cx="6082208" cy="35204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AF3FF1-9987-2A42-7429-5C96CA223891}"/>
              </a:ext>
            </a:extLst>
          </p:cNvPr>
          <p:cNvSpPr txBox="1"/>
          <p:nvPr/>
        </p:nvSpPr>
        <p:spPr>
          <a:xfrm>
            <a:off x="6925729" y="3070445"/>
            <a:ext cx="11035144" cy="1446550"/>
          </a:xfrm>
          <a:prstGeom prst="rect">
            <a:avLst/>
          </a:prstGeom>
          <a:noFill/>
        </p:spPr>
        <p:txBody>
          <a:bodyPr wrap="square">
            <a:spAutoFit/>
          </a:bodyPr>
          <a:lstStyle/>
          <a:p>
            <a:pPr marL="571500" indent="-571500">
              <a:buFont typeface="Arial" panose="020B0604020202020204" pitchFamily="34" charset="0"/>
              <a:buChar char="•"/>
            </a:pPr>
            <a:r>
              <a:rPr lang="en-US" sz="4400"/>
              <a:t>Đ</a:t>
            </a:r>
            <a:r>
              <a:rPr lang="vi-VN" sz="4400"/>
              <a:t>ược phát triển bởi </a:t>
            </a:r>
            <a:r>
              <a:rPr lang="vi-VN" sz="4400" b="1"/>
              <a:t>Linus Torvalds</a:t>
            </a:r>
            <a:r>
              <a:rPr lang="en-US" sz="4400"/>
              <a:t> năm 2005;</a:t>
            </a:r>
            <a:endParaRPr lang="en-US" sz="4400" b="1"/>
          </a:p>
        </p:txBody>
      </p:sp>
      <p:sp>
        <p:nvSpPr>
          <p:cNvPr id="12" name="TextBox 11">
            <a:extLst>
              <a:ext uri="{FF2B5EF4-FFF2-40B4-BE49-F238E27FC236}">
                <a16:creationId xmlns:a16="http://schemas.microsoft.com/office/drawing/2014/main" id="{F4E640BF-8B2F-1EB6-250F-0F17E9861178}"/>
              </a:ext>
            </a:extLst>
          </p:cNvPr>
          <p:cNvSpPr txBox="1"/>
          <p:nvPr/>
        </p:nvSpPr>
        <p:spPr>
          <a:xfrm>
            <a:off x="6925729" y="4745858"/>
            <a:ext cx="11035144" cy="4524315"/>
          </a:xfrm>
          <a:prstGeom prst="rect">
            <a:avLst/>
          </a:prstGeom>
          <a:noFill/>
        </p:spPr>
        <p:txBody>
          <a:bodyPr wrap="square">
            <a:spAutoFit/>
          </a:bodyPr>
          <a:lstStyle/>
          <a:p>
            <a:r>
              <a:rPr lang="en-US" sz="3200"/>
              <a:t>Git hoạt động bằng cách lưu trữ dữ liệu trong các "</a:t>
            </a:r>
            <a:r>
              <a:rPr lang="en-US" sz="3200" b="1"/>
              <a:t>repository</a:t>
            </a:r>
            <a:r>
              <a:rPr lang="en-US" sz="3200"/>
              <a:t>" (kho chứa) cục bộ trên máy tính của mỗi thành viên trong nhóm phát triển. Mỗi repository có thể chứa toàn bộ lịch sử thay đổi của mã nguồn, các nhánh (</a:t>
            </a:r>
            <a:r>
              <a:rPr lang="en-US" sz="3200" b="1"/>
              <a:t>branches</a:t>
            </a:r>
            <a:r>
              <a:rPr lang="en-US" sz="3200"/>
              <a:t>) khác nhau và các phiên bản đã được lưu trữ. Mỗi thành viên trong nhóm có thể làm việc trên repository cục bộ và thực hiện các thay đổi mà không ảnh hưởng đến các thành viên khác. Khi đã hoàn thành và kiểm tra, các thay đổi có thể được đưa vào repository chính (trên máy chủ) và được chia sẻ với toàn bộ nhóm.</a:t>
            </a:r>
          </a:p>
        </p:txBody>
      </p:sp>
    </p:spTree>
    <p:extLst>
      <p:ext uri="{BB962C8B-B14F-4D97-AF65-F5344CB8AC3E}">
        <p14:creationId xmlns:p14="http://schemas.microsoft.com/office/powerpoint/2010/main" val="141474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88619-E236-35B1-ECF4-0B4D0652D39B}"/>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CBCD5C8-3AE5-14D9-7AC2-66290803834D}"/>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Phần mềm mã nguồn mở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94DBB86-039F-69B0-401A-63DDE10FC471}"/>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DEC2B6A9-15CF-2287-FFD9-0301C0C9E7E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E4B229B0-4AB2-3FF7-03B0-6A7714D26DC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BB291A-C9FF-5FD6-471E-5D84F5DE779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453EF495-594E-E736-0E4F-1DA3C6C5A49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55153F5-D4C6-FCC1-7D4E-B27FE03BAF3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49218F6-A29F-A24D-1116-8A84364DE77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CF70D8C7-A433-AF27-DBFD-1FF22C26332F}"/>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25AC52A-0CED-415B-0ECF-D33C8F5CBFB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5E6C723-C468-45A1-2FA7-81AFC3B20F0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49AF08C-5A0A-708C-2658-BE25B2358B7E}"/>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49A2513-40D2-F1F2-F5A7-662D2FEC1AD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50589DB-F858-4755-FEAB-CD48937F49E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F8A602B-B7F9-5AC1-A90C-7892956F6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graphicFrame>
        <p:nvGraphicFramePr>
          <p:cNvPr id="10" name="Diagram 9">
            <a:extLst>
              <a:ext uri="{FF2B5EF4-FFF2-40B4-BE49-F238E27FC236}">
                <a16:creationId xmlns:a16="http://schemas.microsoft.com/office/drawing/2014/main" id="{225D8566-1959-3EA6-2C8E-486788420887}"/>
              </a:ext>
            </a:extLst>
          </p:cNvPr>
          <p:cNvGraphicFramePr/>
          <p:nvPr>
            <p:extLst>
              <p:ext uri="{D42A27DB-BD31-4B8C-83A1-F6EECF244321}">
                <p14:modId xmlns:p14="http://schemas.microsoft.com/office/powerpoint/2010/main" val="3593113553"/>
              </p:ext>
            </p:extLst>
          </p:nvPr>
        </p:nvGraphicFramePr>
        <p:xfrm>
          <a:off x="164793" y="2719887"/>
          <a:ext cx="18123207" cy="6487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6896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7ECB2-52CD-9B55-C4C7-BCA66BDC3B87}"/>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D2956F5A-E59C-6924-CF40-AF225B4CE4FE}"/>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6. </a:t>
            </a:r>
            <a:r>
              <a:rPr lang="vi-VN" sz="4400">
                <a:solidFill>
                  <a:srgbClr val="BF1922"/>
                </a:solidFill>
                <a:latin typeface="Montserrat Semi-Bold Bold" panose="020B0604020202020204" charset="0"/>
              </a:rPr>
              <a:t>Giới thiệu về hệ thống kiểm soát phiên bản (Git)</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C0D9B1C-912C-CA64-A4F7-E1E5E895BB6F}"/>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BD655777-BCB8-E2D2-5423-2290C5ACA8A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124F3ED-2342-8020-ABA3-EEC72423150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13B165-896C-EF28-7F58-8AD78F37BEC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DA7802D-F477-742B-ABA2-430C6CF0A7F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09BC0AB-C477-C622-5576-5EC3BEA3CA5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B444F24-C2B7-D39E-808A-873ACC5E4C4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DE09820C-B13D-E477-96AC-4278ADBD4344}"/>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9FA5CE40-BB9E-5E74-97E2-C973C9FCB6B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CAACB37-7B14-CBDC-B4A8-556A8810955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1E7D653-D207-1AAB-6374-C0FE08653FA7}"/>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16D54EE-3ABD-331F-84E4-3A151CFB02C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76DDBAD4-9E0E-2D31-2515-C7158298B9A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EB45927-64B0-4667-04A9-8BDCDD04DC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0A7DBEB0-14DD-3438-A362-345774F1646C}"/>
              </a:ext>
            </a:extLst>
          </p:cNvPr>
          <p:cNvSpPr txBox="1"/>
          <p:nvPr/>
        </p:nvSpPr>
        <p:spPr>
          <a:xfrm>
            <a:off x="6655100" y="2709562"/>
            <a:ext cx="11035144" cy="5016758"/>
          </a:xfrm>
          <a:prstGeom prst="rect">
            <a:avLst/>
          </a:prstGeom>
          <a:noFill/>
        </p:spPr>
        <p:txBody>
          <a:bodyPr wrap="square">
            <a:spAutoFit/>
          </a:bodyPr>
          <a:lstStyle/>
          <a:p>
            <a:r>
              <a:rPr lang="vi-VN" sz="3200"/>
              <a:t>Các công cụ quản lý phiên bản trực quan như GitHub và GitLab cung cấp giao diện người dùng thân thiện và tính năng mở rộng cho việc quản lý repository Git. Chúng cung cấp tính năng như theo dõi và gán công việc, kiểm tra mã, kiểm soát quyền truy cập và hợp tác trong nhóm.</a:t>
            </a:r>
          </a:p>
          <a:p>
            <a:endParaRPr lang="vi-VN" sz="3200"/>
          </a:p>
          <a:p>
            <a:r>
              <a:rPr lang="vi-VN" sz="3200"/>
              <a:t>Git đã trở thành một tiêu chuẩn trong việc quản lý phiên bản phần mềm và hợp tác phát triển. Nó mang lại tính linh hoạt, mạnh mẽ và tiện lợi cho việc theo dõi và quản lý mã nguồn trong các dự án phần mềm.</a:t>
            </a:r>
            <a:endParaRPr lang="en-US" sz="3200"/>
          </a:p>
        </p:txBody>
      </p:sp>
      <p:pic>
        <p:nvPicPr>
          <p:cNvPr id="25604" name="Picture 4" descr="git init 으로 repository 를 만들어보자">
            <a:extLst>
              <a:ext uri="{FF2B5EF4-FFF2-40B4-BE49-F238E27FC236}">
                <a16:creationId xmlns:a16="http://schemas.microsoft.com/office/drawing/2014/main" id="{151D812D-5369-D829-12F1-B6AB6CD28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705" y="2926683"/>
            <a:ext cx="3690777" cy="369077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Was ist GitHub?">
            <a:extLst>
              <a:ext uri="{FF2B5EF4-FFF2-40B4-BE49-F238E27FC236}">
                <a16:creationId xmlns:a16="http://schemas.microsoft.com/office/drawing/2014/main" id="{DE0D74D9-EC06-6316-6A66-7F08AA74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71" y="8295931"/>
            <a:ext cx="4481502" cy="1490099"/>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Cách GitLab đi từ YC đến IPO - TAOStartup">
            <a:extLst>
              <a:ext uri="{FF2B5EF4-FFF2-40B4-BE49-F238E27FC236}">
                <a16:creationId xmlns:a16="http://schemas.microsoft.com/office/drawing/2014/main" id="{81EC4A3B-9656-9AC9-7554-1B8B305086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3723" y="7977109"/>
            <a:ext cx="4481502" cy="1978941"/>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Most Important Topic for IT Project *** Tortoise Git ****">
            <a:extLst>
              <a:ext uri="{FF2B5EF4-FFF2-40B4-BE49-F238E27FC236}">
                <a16:creationId xmlns:a16="http://schemas.microsoft.com/office/drawing/2014/main" id="{30E98CCE-6E83-5063-8BD9-640D36E4C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5888" y="8299830"/>
            <a:ext cx="61150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37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996603" y="4228501"/>
            <a:ext cx="511805" cy="511805"/>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5" name="Group 5"/>
          <p:cNvGrpSpPr/>
          <p:nvPr/>
        </p:nvGrpSpPr>
        <p:grpSpPr>
          <a:xfrm>
            <a:off x="13779592" y="5972492"/>
            <a:ext cx="511805" cy="51180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8" name="Group 8"/>
          <p:cNvGrpSpPr/>
          <p:nvPr/>
        </p:nvGrpSpPr>
        <p:grpSpPr>
          <a:xfrm rot="-10800000">
            <a:off x="3751541" y="3983439"/>
            <a:ext cx="245062" cy="245062"/>
            <a:chOff x="0" y="0"/>
            <a:chExt cx="523865" cy="523865"/>
          </a:xfrm>
        </p:grpSpPr>
        <p:sp>
          <p:nvSpPr>
            <p:cNvPr id="9" name="Freeform 9"/>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sp>
        <p:nvSpPr>
          <p:cNvPr id="11" name="TextBox 11"/>
          <p:cNvSpPr txBox="1"/>
          <p:nvPr/>
        </p:nvSpPr>
        <p:spPr>
          <a:xfrm>
            <a:off x="3751541" y="4405880"/>
            <a:ext cx="10784918" cy="1654299"/>
          </a:xfrm>
          <a:prstGeom prst="rect">
            <a:avLst/>
          </a:prstGeom>
        </p:spPr>
        <p:txBody>
          <a:bodyPr lIns="0" tIns="0" rIns="0" bIns="0" rtlCol="0" anchor="t">
            <a:spAutoFit/>
          </a:bodyPr>
          <a:lstStyle/>
          <a:p>
            <a:pPr algn="ctr">
              <a:lnSpc>
                <a:spcPts val="12920"/>
              </a:lnSpc>
            </a:pPr>
            <a:r>
              <a:rPr lang="en-US" sz="11000" dirty="0">
                <a:solidFill>
                  <a:srgbClr val="2A2A2A"/>
                </a:solidFill>
                <a:latin typeface="Montserrat Classic Bold"/>
              </a:rPr>
              <a:t>THANK YOU</a:t>
            </a:r>
          </a:p>
        </p:txBody>
      </p:sp>
      <p:grpSp>
        <p:nvGrpSpPr>
          <p:cNvPr id="12" name="Group 12"/>
          <p:cNvGrpSpPr/>
          <p:nvPr/>
        </p:nvGrpSpPr>
        <p:grpSpPr>
          <a:xfrm>
            <a:off x="14291397" y="6484298"/>
            <a:ext cx="245062" cy="245062"/>
            <a:chOff x="0" y="0"/>
            <a:chExt cx="523865" cy="523865"/>
          </a:xfrm>
        </p:grpSpPr>
        <p:sp>
          <p:nvSpPr>
            <p:cNvPr id="13" name="Freeform 13"/>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5" name="Group 15"/>
          <p:cNvGrpSpPr/>
          <p:nvPr/>
        </p:nvGrpSpPr>
        <p:grpSpPr>
          <a:xfrm rot="-10800000">
            <a:off x="17767080" y="437656"/>
            <a:ext cx="193793" cy="861433"/>
            <a:chOff x="0" y="0"/>
            <a:chExt cx="51040" cy="226879"/>
          </a:xfrm>
        </p:grpSpPr>
        <p:sp>
          <p:nvSpPr>
            <p:cNvPr id="16" name="Freeform 1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8" name="Group 18"/>
          <p:cNvGrpSpPr/>
          <p:nvPr/>
        </p:nvGrpSpPr>
        <p:grpSpPr>
          <a:xfrm>
            <a:off x="327127" y="9118391"/>
            <a:ext cx="193793" cy="861433"/>
            <a:chOff x="0" y="0"/>
            <a:chExt cx="51040" cy="226879"/>
          </a:xfrm>
        </p:grpSpPr>
        <p:sp>
          <p:nvSpPr>
            <p:cNvPr id="19" name="Freeform 19"/>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1" name="Group 21"/>
          <p:cNvGrpSpPr/>
          <p:nvPr/>
        </p:nvGrpSpPr>
        <p:grpSpPr>
          <a:xfrm rot="5400000">
            <a:off x="17433260" y="103836"/>
            <a:ext cx="193793" cy="861433"/>
            <a:chOff x="0" y="0"/>
            <a:chExt cx="51040" cy="226879"/>
          </a:xfrm>
        </p:grpSpPr>
        <p:sp>
          <p:nvSpPr>
            <p:cNvPr id="22" name="Freeform 2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4" name="Group 24"/>
          <p:cNvGrpSpPr/>
          <p:nvPr/>
        </p:nvGrpSpPr>
        <p:grpSpPr>
          <a:xfrm rot="-5400000">
            <a:off x="660947" y="9452211"/>
            <a:ext cx="193793" cy="861433"/>
            <a:chOff x="0" y="0"/>
            <a:chExt cx="51040" cy="226879"/>
          </a:xfrm>
        </p:grpSpPr>
        <p:sp>
          <p:nvSpPr>
            <p:cNvPr id="25" name="Freeform 25"/>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7" name="Group 27"/>
          <p:cNvGrpSpPr/>
          <p:nvPr/>
        </p:nvGrpSpPr>
        <p:grpSpPr>
          <a:xfrm>
            <a:off x="1028700" y="1028700"/>
            <a:ext cx="4927885" cy="1048040"/>
            <a:chOff x="0" y="0"/>
            <a:chExt cx="6570514" cy="1397387"/>
          </a:xfrm>
        </p:grpSpPr>
        <p:sp>
          <p:nvSpPr>
            <p:cNvPr id="28" name="AutoShape 28"/>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9" name="Picture 29"/>
            <p:cNvPicPr>
              <a:picLocks noChangeAspect="1"/>
            </p:cNvPicPr>
            <p:nvPr/>
          </p:nvPicPr>
          <p:blipFill>
            <a:blip r:embed="rId2"/>
            <a:srcRect/>
            <a:stretch>
              <a:fillRect/>
            </a:stretch>
          </p:blipFill>
          <p:spPr>
            <a:xfrm>
              <a:off x="0" y="0"/>
              <a:ext cx="1397387" cy="1397387"/>
            </a:xfrm>
            <a:prstGeom prst="rect">
              <a:avLst/>
            </a:prstGeom>
          </p:spPr>
        </p:pic>
        <p:sp>
          <p:nvSpPr>
            <p:cNvPr id="30" name="TextBox 30"/>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740E-C914-F948-965E-B21BA9721E1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2F7C8E5D-2490-E706-AE54-5D9334C8C4E6}"/>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8EDEFDF4-598E-BF7E-8D76-64CB8B36C7D6}"/>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6438E07C-2A89-624E-641F-D97C40CCFBC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F621BFEE-A095-50D3-2823-D97378B1F49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8CD3E92-3105-7C47-8749-EA8CF8EC481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197D0C8-C754-9AF3-B64C-2EB2F2B827A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0659F39-F082-DAFF-7123-9B5F17FD56F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E1369BA-6AAD-05A1-95FB-8EA98CFEDB7A}"/>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DD959A84-6747-4F01-EE80-5C2768D8CFF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E5BCF4DC-5967-6C23-89FF-AB90AAE8519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A1081B20-A08A-17BC-3606-D05E82109BE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47A1D42F-9DA3-7A9B-CF44-9586766F0CA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D7D55EFE-48EF-602D-D083-1B061C086C0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1E5BD7B8-261B-11FC-4448-69DF4155763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BF4C65B7-DD31-C3C7-1BC2-796AD9240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560182AF-F823-F639-0CF9-FDEF84AC7789}"/>
              </a:ext>
            </a:extLst>
          </p:cNvPr>
          <p:cNvSpPr txBox="1"/>
          <p:nvPr/>
        </p:nvSpPr>
        <p:spPr>
          <a:xfrm>
            <a:off x="1312438" y="2860371"/>
            <a:ext cx="15984961" cy="2742226"/>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3600">
                <a:effectLst/>
                <a:latin typeface="Open Sans" panose="020B0606030504020204" pitchFamily="34" charset="0"/>
                <a:ea typeface="Open Sans" panose="020B0606030504020204" pitchFamily="34" charset="0"/>
                <a:cs typeface="Open Sans" panose="020B0606030504020204" pitchFamily="34" charset="0"/>
              </a:rPr>
              <a:t>Giấy phép GPL (General Public License)</a:t>
            </a:r>
            <a:endParaRPr lang="en-US" sz="3600">
              <a:latin typeface="Open Sans" panose="020B0606030504020204" pitchFamily="34" charset="0"/>
              <a:ea typeface="Open Sans" panose="020B0606030504020204" pitchFamily="34" charset="0"/>
              <a:cs typeface="Open Sans" panose="020B0606030504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3600">
                <a:effectLst/>
                <a:latin typeface="Open Sans" panose="020B0606030504020204" pitchFamily="34" charset="0"/>
                <a:ea typeface="Open Sans" panose="020B0606030504020204" pitchFamily="34" charset="0"/>
                <a:cs typeface="Open Sans" panose="020B0606030504020204" pitchFamily="34" charset="0"/>
              </a:rPr>
              <a:t>Giấy phép MIT (Massachusetts Institute of Technology)</a:t>
            </a:r>
          </a:p>
          <a:p>
            <a:pPr marL="285750" marR="0" indent="-285750">
              <a:lnSpc>
                <a:spcPct val="107000"/>
              </a:lnSpc>
              <a:spcBef>
                <a:spcPts val="0"/>
              </a:spcBef>
              <a:spcAft>
                <a:spcPts val="800"/>
              </a:spcAft>
              <a:buFont typeface="Arial" panose="020B0604020202020204" pitchFamily="34" charset="0"/>
              <a:buChar char="•"/>
            </a:pPr>
            <a:r>
              <a:rPr lang="en-US" sz="3600">
                <a:effectLst/>
                <a:latin typeface="Open Sans" panose="020B0606030504020204" pitchFamily="34" charset="0"/>
                <a:ea typeface="Open Sans" panose="020B0606030504020204" pitchFamily="34" charset="0"/>
                <a:cs typeface="Open Sans" panose="020B0606030504020204" pitchFamily="34" charset="0"/>
              </a:rPr>
              <a:t>Giấy phép Apache</a:t>
            </a:r>
          </a:p>
          <a:p>
            <a:pPr marL="285750" marR="0" indent="-285750">
              <a:lnSpc>
                <a:spcPct val="107000"/>
              </a:lnSpc>
              <a:spcBef>
                <a:spcPts val="0"/>
              </a:spcBef>
              <a:spcAft>
                <a:spcPts val="800"/>
              </a:spcAft>
              <a:buFont typeface="Arial" panose="020B0604020202020204" pitchFamily="34" charset="0"/>
              <a:buChar char="•"/>
            </a:pPr>
            <a:r>
              <a:rPr lang="en-US" sz="3600">
                <a:effectLst/>
                <a:latin typeface="Open Sans" panose="020B0606030504020204" pitchFamily="34" charset="0"/>
                <a:ea typeface="Open Sans" panose="020B0606030504020204" pitchFamily="34" charset="0"/>
                <a:cs typeface="Open Sans" panose="020B0606030504020204" pitchFamily="34" charset="0"/>
              </a:rPr>
              <a:t>Giấy phép BSD (Berkeley Software Distribution)</a:t>
            </a:r>
          </a:p>
        </p:txBody>
      </p:sp>
    </p:spTree>
    <p:extLst>
      <p:ext uri="{BB962C8B-B14F-4D97-AF65-F5344CB8AC3E}">
        <p14:creationId xmlns:p14="http://schemas.microsoft.com/office/powerpoint/2010/main" val="234879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C25-31C5-915C-3EB5-29D8955B69F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524138A8-2810-C094-AE33-151F908F7DFC}"/>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B7F84057-C35A-0538-8FD2-DB8795F7FE2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9FB7731-2247-18CF-D8D5-B93A75FE3C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7DBA62F-ECB0-EAAF-89F2-006A8864D8F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A2947B0-D662-A617-5F3D-7E9A64FE1E7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7421D6E-232B-2E6B-0BCD-1758135FB24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5DE9499-8116-5D07-416D-156D0E171B2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102D14E-93BA-28CA-4E50-27233607889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50AA18F6-26D6-0A52-C424-CEB34FA0E3B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EE79254-3BEF-1FCB-F18D-4DC955A8BB7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EA28181-4771-D7ED-D618-9DD22F89CA1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C4704FC-C104-8ADE-E9F1-46DCF5D379D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78D8A9A-AD01-DFFD-ABDE-87A3C6C20D5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5DB4AC31-9507-2FC7-5100-6E81AEC36F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C315AF4-D9BF-EFFC-E0F2-B07A9E1A8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92A6371A-77D9-5D22-8759-5830BCB8CEDA}"/>
              </a:ext>
            </a:extLst>
          </p:cNvPr>
          <p:cNvSpPr txBox="1"/>
          <p:nvPr/>
        </p:nvSpPr>
        <p:spPr>
          <a:xfrm>
            <a:off x="6719456" y="3571658"/>
            <a:ext cx="10600099" cy="1911614"/>
          </a:xfrm>
          <a:prstGeom prst="rect">
            <a:avLst/>
          </a:prstGeom>
          <a:noFill/>
        </p:spPr>
        <p:txBody>
          <a:bodyPr wrap="square">
            <a:spAutoFit/>
          </a:bodyPr>
          <a:lstStyle/>
          <a:p>
            <a:pPr marR="0">
              <a:lnSpc>
                <a:spcPct val="107000"/>
              </a:lnSpc>
              <a:spcBef>
                <a:spcPts val="0"/>
              </a:spcBef>
              <a:spcAft>
                <a:spcPts val="800"/>
              </a:spcAft>
            </a:pPr>
            <a:r>
              <a:rPr lang="vi-VN" sz="28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Giấy phép Công cộng GNU</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2800" b="0" i="0" u="none" strike="noStrike">
                <a:solidFill>
                  <a:srgbClr val="3366CC"/>
                </a:solidFill>
                <a:effectLst/>
                <a:latin typeface="Open Sans" panose="020B0606030504020204" pitchFamily="34" charset="0"/>
                <a:ea typeface="Open Sans" panose="020B0606030504020204" pitchFamily="34" charset="0"/>
                <a:cs typeface="Open Sans" panose="020B0606030504020204" pitchFamily="34" charset="0"/>
              </a:rPr>
              <a:t>tiếng Anh</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2800" b="0" i="1">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GNU General Public License</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viết tắt </a:t>
            </a:r>
            <a:r>
              <a:rPr lang="vi-VN" sz="28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GNU GPL</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hay chỉ </a:t>
            </a:r>
            <a:r>
              <a:rPr lang="vi-VN" sz="28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GPL</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là </a:t>
            </a:r>
            <a:r>
              <a:rPr lang="vi-VN" sz="2800" b="0" i="0" u="none" strike="noStrike">
                <a:solidFill>
                  <a:srgbClr val="3366CC"/>
                </a:solidFill>
                <a:effectLst/>
                <a:latin typeface="Open Sans" panose="020B0606030504020204" pitchFamily="34" charset="0"/>
                <a:ea typeface="Open Sans" panose="020B0606030504020204" pitchFamily="34" charset="0"/>
                <a:cs typeface="Open Sans" panose="020B0606030504020204" pitchFamily="34" charset="0"/>
              </a:rPr>
              <a:t>giấy phép phần mềm tự do</a:t>
            </a:r>
            <a:r>
              <a:rPr lang="vi-VN" sz="2800" b="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được sử dụng rộng rãi, đảm bảo cho người dùng cuối tự do chạy, nghiên cứu, sửa đổi và chia sẻ phần mềm</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0DB3ED34-63BE-CEC4-4D11-018756C74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54" y="4335218"/>
            <a:ext cx="5163941" cy="25584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49CC81D-16AD-3D8D-40C8-DAC341711292}"/>
              </a:ext>
            </a:extLst>
          </p:cNvPr>
          <p:cNvSpPr txBox="1"/>
          <p:nvPr/>
        </p:nvSpPr>
        <p:spPr>
          <a:xfrm>
            <a:off x="6719456" y="5968305"/>
            <a:ext cx="11035144" cy="1384995"/>
          </a:xfrm>
          <a:prstGeom prst="rect">
            <a:avLst/>
          </a:prstGeom>
          <a:noFill/>
        </p:spPr>
        <p:txBody>
          <a:bodyPr wrap="square">
            <a:spAutoFit/>
          </a:bodyPr>
          <a:lstStyle/>
          <a:p>
            <a:r>
              <a:rPr lang="en-US" sz="2800" b="1">
                <a:effectLst/>
                <a:latin typeface="Open Sans" panose="020B0606030504020204" pitchFamily="34" charset="0"/>
                <a:ea typeface="Open Sans" panose="020B0606030504020204" pitchFamily="34" charset="0"/>
                <a:cs typeface="Open Sans" panose="020B0606030504020204" pitchFamily="34" charset="0"/>
              </a:rPr>
              <a:t>GPL</a:t>
            </a:r>
            <a:r>
              <a:rPr lang="en-US" sz="2800">
                <a:effectLst/>
                <a:latin typeface="Open Sans" panose="020B0606030504020204" pitchFamily="34" charset="0"/>
                <a:ea typeface="Open Sans" panose="020B0606030504020204" pitchFamily="34" charset="0"/>
                <a:cs typeface="Open Sans" panose="020B0606030504020204" pitchFamily="34" charset="0"/>
              </a:rPr>
              <a:t> yêu cầu rằng bất kỳ phần mềm sử dụng giấy phép này phải được phân phối kèm theo mã nguồn và giữ nguyên giấy phép khi phân phối lại</a:t>
            </a:r>
            <a:endParaRPr lang="en-US" sz="2800"/>
          </a:p>
        </p:txBody>
      </p:sp>
      <p:sp>
        <p:nvSpPr>
          <p:cNvPr id="13" name="TextBox 12">
            <a:extLst>
              <a:ext uri="{FF2B5EF4-FFF2-40B4-BE49-F238E27FC236}">
                <a16:creationId xmlns:a16="http://schemas.microsoft.com/office/drawing/2014/main" id="{F771C9F0-3DD1-96C3-93E7-B51384C68D57}"/>
              </a:ext>
            </a:extLst>
          </p:cNvPr>
          <p:cNvSpPr txBox="1"/>
          <p:nvPr/>
        </p:nvSpPr>
        <p:spPr>
          <a:xfrm>
            <a:off x="227893" y="7758146"/>
            <a:ext cx="7087307" cy="830997"/>
          </a:xfrm>
          <a:prstGeom prst="rect">
            <a:avLst/>
          </a:prstGeom>
          <a:noFill/>
        </p:spPr>
        <p:txBody>
          <a:bodyPr wrap="square">
            <a:spAutoFit/>
          </a:bodyPr>
          <a:lstStyle/>
          <a:p>
            <a:r>
              <a:rPr lang="en-US" sz="4800" b="1"/>
              <a:t>Giấy phép GNU hay GPL</a:t>
            </a:r>
          </a:p>
        </p:txBody>
      </p:sp>
    </p:spTree>
    <p:extLst>
      <p:ext uri="{BB962C8B-B14F-4D97-AF65-F5344CB8AC3E}">
        <p14:creationId xmlns:p14="http://schemas.microsoft.com/office/powerpoint/2010/main" val="251196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ED884-BFCD-4053-9088-C7DD9D15319B}"/>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465E356C-B67E-6BB2-3595-C40276A266DF}"/>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39CAF8C-8F47-5251-497D-EAEDBF1D076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D2377109-CFFC-430A-503C-AF73EC34D33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B9CDFA48-68EE-1570-060F-5166FC31046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F4E40D0-F012-C3F7-3686-11501D21AA85}"/>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4A069F5D-E4AA-9A77-3194-2947DB69696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40C701EF-0E70-928C-F675-83273D7EA41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A03C3D38-5015-252F-F9F8-163143A9B457}"/>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AC7CEA3-5432-EE86-7CF8-D46FDE02A83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316AE5C1-2B6E-34C0-3A7B-5060B6568E7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27F80DF-4874-32A0-B236-2D42222895D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7DCF3F22-55CB-005E-BC93-283E4440D013}"/>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57A83A5-ED36-632E-1050-76EAC1195F2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E07522B7-B62D-B4A5-84B6-3BB629A7DA9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CE1ED198-1325-90B1-69D8-F5302DA0A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DD060114-9351-E3FD-5D1F-08E0CA0E357B}"/>
              </a:ext>
            </a:extLst>
          </p:cNvPr>
          <p:cNvSpPr txBox="1"/>
          <p:nvPr/>
        </p:nvSpPr>
        <p:spPr>
          <a:xfrm>
            <a:off x="6719456" y="3571658"/>
            <a:ext cx="10600099" cy="2171685"/>
          </a:xfrm>
          <a:prstGeom prst="rect">
            <a:avLst/>
          </a:prstGeom>
          <a:noFill/>
        </p:spPr>
        <p:txBody>
          <a:bodyPr wrap="square">
            <a:spAutoFit/>
          </a:bodyPr>
          <a:lstStyle/>
          <a:p>
            <a:pPr marR="0">
              <a:lnSpc>
                <a:spcPct val="107000"/>
              </a:lnSpc>
              <a:spcBef>
                <a:spcPts val="0"/>
              </a:spcBef>
              <a:spcAft>
                <a:spcPts val="800"/>
              </a:spcAft>
            </a:pPr>
            <a:r>
              <a:rPr lang="vi-VN" sz="3200" b="1" i="0">
                <a:solidFill>
                  <a:srgbClr val="202122"/>
                </a:solidFill>
                <a:effectLst/>
                <a:latin typeface="Arial" panose="020B0604020202020204" pitchFamily="34" charset="0"/>
              </a:rPr>
              <a:t>Giấy phép MIT</a:t>
            </a:r>
            <a:r>
              <a:rPr lang="vi-VN" sz="3200" b="0" i="0">
                <a:solidFill>
                  <a:srgbClr val="202122"/>
                </a:solidFill>
                <a:effectLst/>
                <a:latin typeface="Arial" panose="020B0604020202020204" pitchFamily="34" charset="0"/>
              </a:rPr>
              <a:t> là một loại giấy phép sử dụng cho các </a:t>
            </a:r>
            <a:r>
              <a:rPr lang="vi-VN" sz="3200" b="0" i="0" u="none" strike="noStrike">
                <a:solidFill>
                  <a:srgbClr val="3366CC"/>
                </a:solidFill>
                <a:effectLst/>
                <a:latin typeface="Arial" panose="020B0604020202020204" pitchFamily="34" charset="0"/>
              </a:rPr>
              <a:t>phần mềm mã nguồn mở</a:t>
            </a:r>
            <a:r>
              <a:rPr lang="vi-VN" sz="3200" b="0" i="0">
                <a:solidFill>
                  <a:srgbClr val="202122"/>
                </a:solidFill>
                <a:effectLst/>
                <a:latin typeface="Arial" panose="020B0604020202020204" pitchFamily="34" charset="0"/>
              </a:rPr>
              <a:t> được phát triển dựa trên một loại giấy phép có nguồn gốc tại </a:t>
            </a:r>
            <a:r>
              <a:rPr lang="vi-VN" sz="3200" b="0" i="0" u="none" strike="noStrike">
                <a:solidFill>
                  <a:srgbClr val="3366CC"/>
                </a:solidFill>
                <a:effectLst/>
                <a:latin typeface="Arial" panose="020B0604020202020204" pitchFamily="34" charset="0"/>
              </a:rPr>
              <a:t>Viện Công nghệ Massachusetts</a:t>
            </a:r>
            <a:r>
              <a:rPr lang="vi-VN" sz="3200" b="0" i="0">
                <a:solidFill>
                  <a:srgbClr val="202122"/>
                </a:solidFill>
                <a:effectLst/>
                <a:latin typeface="Arial" panose="020B0604020202020204" pitchFamily="34" charset="0"/>
              </a:rPr>
              <a:t> (</a:t>
            </a:r>
            <a:r>
              <a:rPr lang="vi-VN" sz="3200" b="0" i="0" u="none" strike="noStrike">
                <a:solidFill>
                  <a:srgbClr val="3366CC"/>
                </a:solidFill>
                <a:effectLst/>
                <a:latin typeface="Arial" panose="020B0604020202020204" pitchFamily="34" charset="0"/>
              </a:rPr>
              <a:t>MIT</a:t>
            </a:r>
            <a:r>
              <a:rPr lang="vi-VN" sz="3200" b="0" i="0">
                <a:solidFill>
                  <a:srgbClr val="202122"/>
                </a:solidFill>
                <a:effectLst/>
                <a:latin typeface="Arial" panose="020B0604020202020204" pitchFamily="34" charset="0"/>
              </a:rPr>
              <a:t>)</a:t>
            </a:r>
            <a:endParaRPr lang="en-US" sz="32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F85C820B-8BA4-0C72-B594-0E364968F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5835" y="4335218"/>
            <a:ext cx="4967957" cy="25584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AE4DBB4-AF7B-07E0-3D39-14149454F0B8}"/>
              </a:ext>
            </a:extLst>
          </p:cNvPr>
          <p:cNvSpPr txBox="1"/>
          <p:nvPr/>
        </p:nvSpPr>
        <p:spPr>
          <a:xfrm>
            <a:off x="6719456" y="5968305"/>
            <a:ext cx="11035144" cy="954107"/>
          </a:xfrm>
          <a:prstGeom prst="rect">
            <a:avLst/>
          </a:prstGeom>
          <a:noFill/>
        </p:spPr>
        <p:txBody>
          <a:bodyPr wrap="square">
            <a:spAutoFit/>
          </a:bodyPr>
          <a:lstStyle/>
          <a:p>
            <a:r>
              <a:rPr lang="en-US" sz="2800">
                <a:effectLst/>
                <a:latin typeface="Open Sans" panose="020B0606030504020204" pitchFamily="34" charset="0"/>
                <a:ea typeface="Open Sans" panose="020B0606030504020204" pitchFamily="34" charset="0"/>
                <a:cs typeface="Open Sans" panose="020B0606030504020204" pitchFamily="34" charset="0"/>
              </a:rPr>
              <a:t>C</a:t>
            </a:r>
            <a:r>
              <a:rPr lang="vi-VN" sz="2800">
                <a:effectLst/>
                <a:latin typeface="Open Sans" panose="020B0606030504020204" pitchFamily="34" charset="0"/>
                <a:ea typeface="Open Sans" panose="020B0606030504020204" pitchFamily="34" charset="0"/>
                <a:cs typeface="Open Sans" panose="020B0606030504020204" pitchFamily="34" charset="0"/>
              </a:rPr>
              <a:t>ho phép sử dụng, sao chép, sửa đổi và phân phối mã nguồn của phần mềm, bao gồm cả mã nguồn được sửa đổi</a:t>
            </a:r>
            <a:endParaRPr lang="en-US" sz="2800"/>
          </a:p>
        </p:txBody>
      </p:sp>
      <p:sp>
        <p:nvSpPr>
          <p:cNvPr id="13" name="TextBox 12">
            <a:extLst>
              <a:ext uri="{FF2B5EF4-FFF2-40B4-BE49-F238E27FC236}">
                <a16:creationId xmlns:a16="http://schemas.microsoft.com/office/drawing/2014/main" id="{02384CAC-EC2A-4888-9410-00CD546EA95E}"/>
              </a:ext>
            </a:extLst>
          </p:cNvPr>
          <p:cNvSpPr txBox="1"/>
          <p:nvPr/>
        </p:nvSpPr>
        <p:spPr>
          <a:xfrm>
            <a:off x="1218493" y="7819384"/>
            <a:ext cx="4242639" cy="830997"/>
          </a:xfrm>
          <a:prstGeom prst="rect">
            <a:avLst/>
          </a:prstGeom>
          <a:noFill/>
        </p:spPr>
        <p:txBody>
          <a:bodyPr wrap="square">
            <a:spAutoFit/>
          </a:bodyPr>
          <a:lstStyle/>
          <a:p>
            <a:r>
              <a:rPr lang="en-US" sz="4800" b="1"/>
              <a:t>Giấy phép MIT</a:t>
            </a:r>
          </a:p>
        </p:txBody>
      </p:sp>
      <p:sp>
        <p:nvSpPr>
          <p:cNvPr id="16" name="TextBox 15">
            <a:extLst>
              <a:ext uri="{FF2B5EF4-FFF2-40B4-BE49-F238E27FC236}">
                <a16:creationId xmlns:a16="http://schemas.microsoft.com/office/drawing/2014/main" id="{1226E561-E03D-0BB1-C569-9DF4BA53EF73}"/>
              </a:ext>
            </a:extLst>
          </p:cNvPr>
          <p:cNvSpPr txBox="1"/>
          <p:nvPr/>
        </p:nvSpPr>
        <p:spPr>
          <a:xfrm>
            <a:off x="6719456" y="7342330"/>
            <a:ext cx="11035144" cy="954107"/>
          </a:xfrm>
          <a:prstGeom prst="rect">
            <a:avLst/>
          </a:prstGeom>
          <a:noFill/>
        </p:spPr>
        <p:txBody>
          <a:bodyPr wrap="square">
            <a:spAutoFit/>
          </a:bodyPr>
          <a:lstStyle/>
          <a:p>
            <a:r>
              <a:rPr lang="en-US" sz="2800">
                <a:effectLst/>
                <a:latin typeface="Open Sans" panose="020B0606030504020204" pitchFamily="34" charset="0"/>
                <a:ea typeface="Open Sans" panose="020B0606030504020204" pitchFamily="34" charset="0"/>
                <a:cs typeface="Open Sans" panose="020B0606030504020204" pitchFamily="34" charset="0"/>
              </a:rPr>
              <a:t>Sử dụng sử dụng và phát triển phần mềm mà không cần đáp ứng các yêu cầu đặc biệt</a:t>
            </a:r>
            <a:endParaRPr lang="en-US" sz="2800"/>
          </a:p>
        </p:txBody>
      </p:sp>
    </p:spTree>
    <p:extLst>
      <p:ext uri="{BB962C8B-B14F-4D97-AF65-F5344CB8AC3E}">
        <p14:creationId xmlns:p14="http://schemas.microsoft.com/office/powerpoint/2010/main" val="409730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62EF-C10F-1775-9294-1D45F0178A3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24C76F1-EEBF-22B8-241F-4670B2BBA713}"/>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82D0A82-FDD9-7021-9642-F7CE78B5682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4979A3F-78A2-4F28-3272-DC1BB2126A6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51B3666-A5AF-4057-91F3-CCA0A4B63EA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EB740AFF-A100-D8DB-8E2C-056CAE425C3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38A9D07-8BD5-58BA-EA6A-F7DA5C1B33B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35A03FE6-4BF9-D495-0880-D49F1C291B4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8CA1450C-FA02-D31F-6CFB-FD4FD83FBCB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3EE976C-9940-BD89-3069-60D4A9C91254}"/>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055A316-7F0F-7A83-2AE7-E39209A4AF2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07A9BC8E-13BC-AF20-30BA-190714498F2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3E3FBCF-9A44-8BF3-A6B8-19B98EF1152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E96BF03-F298-DB04-C37B-69347410E28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70FDBCC4-8E13-D685-D430-9ADB315ACBE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B295610F-AAF0-BB83-2855-77B78C351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E0B949DA-962E-603D-9EEB-F7BEF83AB5F8}"/>
              </a:ext>
            </a:extLst>
          </p:cNvPr>
          <p:cNvSpPr txBox="1"/>
          <p:nvPr/>
        </p:nvSpPr>
        <p:spPr>
          <a:xfrm>
            <a:off x="6719456" y="3571658"/>
            <a:ext cx="10600099" cy="1644746"/>
          </a:xfrm>
          <a:prstGeom prst="rect">
            <a:avLst/>
          </a:prstGeom>
          <a:noFill/>
        </p:spPr>
        <p:txBody>
          <a:bodyPr wrap="square">
            <a:spAutoFit/>
          </a:bodyPr>
          <a:lstStyle/>
          <a:p>
            <a:pPr marR="0">
              <a:lnSpc>
                <a:spcPct val="107000"/>
              </a:lnSpc>
              <a:spcBef>
                <a:spcPts val="0"/>
              </a:spcBef>
              <a:spcAft>
                <a:spcPts val="800"/>
              </a:spcAft>
            </a:pPr>
            <a:r>
              <a:rPr lang="en-US" sz="3200" b="1" i="0">
                <a:solidFill>
                  <a:srgbClr val="202122"/>
                </a:solidFill>
                <a:effectLst/>
                <a:latin typeface="Arial" panose="020B0604020202020204" pitchFamily="34" charset="0"/>
              </a:rPr>
              <a:t>Giấy phép Apache</a:t>
            </a:r>
            <a:r>
              <a:rPr lang="en-US" sz="3200" b="0" i="0">
                <a:solidFill>
                  <a:srgbClr val="202122"/>
                </a:solidFill>
                <a:effectLst/>
                <a:latin typeface="Arial" panose="020B0604020202020204" pitchFamily="34" charset="0"/>
              </a:rPr>
              <a:t> là một </a:t>
            </a:r>
            <a:r>
              <a:rPr lang="en-US" sz="3200" b="0" i="0" u="none" strike="noStrike">
                <a:solidFill>
                  <a:srgbClr val="3366CC"/>
                </a:solidFill>
                <a:effectLst/>
                <a:latin typeface="Arial" panose="020B0604020202020204" pitchFamily="34" charset="0"/>
              </a:rPr>
              <a:t>giấy phép phần mềm tự do</a:t>
            </a:r>
            <a:r>
              <a:rPr lang="en-US" sz="3200" b="0" i="0">
                <a:solidFill>
                  <a:srgbClr val="202122"/>
                </a:solidFill>
                <a:effectLst/>
                <a:latin typeface="Arial" panose="020B0604020202020204" pitchFamily="34" charset="0"/>
              </a:rPr>
              <a:t> của </a:t>
            </a:r>
            <a:r>
              <a:rPr lang="en-US" sz="3200" b="0" i="0" u="none" strike="noStrike">
                <a:solidFill>
                  <a:srgbClr val="D73333"/>
                </a:solidFill>
                <a:effectLst/>
                <a:latin typeface="Arial" panose="020B0604020202020204" pitchFamily="34" charset="0"/>
              </a:rPr>
              <a:t>Quỹ Phần mềm Apache</a:t>
            </a:r>
            <a:r>
              <a:rPr lang="en-US" sz="3200" b="0" i="0">
                <a:solidFill>
                  <a:srgbClr val="202122"/>
                </a:solidFill>
                <a:effectLst/>
                <a:latin typeface="Arial" panose="020B0604020202020204" pitchFamily="34" charset="0"/>
              </a:rPr>
              <a:t> (</a:t>
            </a:r>
            <a:r>
              <a:rPr lang="en-US" sz="3200" b="0" i="1">
                <a:solidFill>
                  <a:srgbClr val="202122"/>
                </a:solidFill>
                <a:effectLst/>
                <a:latin typeface="Arial" panose="020B0604020202020204" pitchFamily="34" charset="0"/>
              </a:rPr>
              <a:t>Apache Software Foundation - ASF</a:t>
            </a:r>
            <a:r>
              <a:rPr lang="en-US" sz="3200" b="0" i="0">
                <a:solidFill>
                  <a:srgbClr val="202122"/>
                </a:solidFill>
                <a:effectLst/>
                <a:latin typeface="Arial" panose="020B0604020202020204" pitchFamily="34" charset="0"/>
              </a:rPr>
              <a:t>).</a:t>
            </a:r>
            <a:endParaRPr lang="en-US" sz="32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77DB0E0-AAD3-82C9-412A-EE8FA6289487}"/>
              </a:ext>
            </a:extLst>
          </p:cNvPr>
          <p:cNvSpPr txBox="1"/>
          <p:nvPr/>
        </p:nvSpPr>
        <p:spPr>
          <a:xfrm>
            <a:off x="6719456" y="5968305"/>
            <a:ext cx="11035144" cy="2554545"/>
          </a:xfrm>
          <a:prstGeom prst="rect">
            <a:avLst/>
          </a:prstGeom>
          <a:noFill/>
        </p:spPr>
        <p:txBody>
          <a:bodyPr wrap="square">
            <a:spAutoFit/>
          </a:bodyPr>
          <a:lstStyle/>
          <a:p>
            <a:r>
              <a:rPr lang="vi-VN" sz="3200">
                <a:effectLst/>
                <a:latin typeface="Open Sans" panose="020B0606030504020204" pitchFamily="34" charset="0"/>
                <a:ea typeface="Open Sans" panose="020B0606030504020204" pitchFamily="34" charset="0"/>
                <a:cs typeface="Open Sans" panose="020B0606030504020204" pitchFamily="34" charset="0"/>
              </a:rPr>
              <a:t>Apache cung cấp tự do sử dụng, sao chép, sửa đổi và phân phối mã nguồn của phần mềm.</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endParaRPr lang="en-US" sz="3200">
              <a:latin typeface="Open Sans" panose="020B0606030504020204" pitchFamily="34" charset="0"/>
              <a:ea typeface="Open Sans" panose="020B0606030504020204" pitchFamily="34" charset="0"/>
              <a:cs typeface="Open Sans" panose="020B0606030504020204" pitchFamily="34" charset="0"/>
            </a:endParaRPr>
          </a:p>
          <a:p>
            <a:r>
              <a:rPr lang="vi-VN" sz="3200">
                <a:effectLst/>
                <a:latin typeface="Open Sans" panose="020B0606030504020204" pitchFamily="34" charset="0"/>
                <a:ea typeface="Open Sans" panose="020B0606030504020204" pitchFamily="34" charset="0"/>
                <a:cs typeface="Open Sans" panose="020B0606030504020204" pitchFamily="34" charset="0"/>
              </a:rPr>
              <a:t>Nó cũng yêu cầu việc bảo lưu các thông báo về bản quyền và giấy phép trong phần mềm và tài liệu liên quan</a:t>
            </a:r>
            <a:endParaRPr lang="en-US" sz="3200"/>
          </a:p>
        </p:txBody>
      </p:sp>
      <p:sp>
        <p:nvSpPr>
          <p:cNvPr id="13" name="TextBox 12">
            <a:extLst>
              <a:ext uri="{FF2B5EF4-FFF2-40B4-BE49-F238E27FC236}">
                <a16:creationId xmlns:a16="http://schemas.microsoft.com/office/drawing/2014/main" id="{D882AFBD-E92C-4749-CDC0-885220ED466E}"/>
              </a:ext>
            </a:extLst>
          </p:cNvPr>
          <p:cNvSpPr txBox="1"/>
          <p:nvPr/>
        </p:nvSpPr>
        <p:spPr>
          <a:xfrm>
            <a:off x="723207" y="6603719"/>
            <a:ext cx="5022794" cy="830997"/>
          </a:xfrm>
          <a:prstGeom prst="rect">
            <a:avLst/>
          </a:prstGeom>
          <a:noFill/>
        </p:spPr>
        <p:txBody>
          <a:bodyPr wrap="square">
            <a:spAutoFit/>
          </a:bodyPr>
          <a:lstStyle/>
          <a:p>
            <a:r>
              <a:rPr lang="en-US" sz="4800" b="1"/>
              <a:t>Giấy phép Apache</a:t>
            </a:r>
          </a:p>
        </p:txBody>
      </p:sp>
      <p:pic>
        <p:nvPicPr>
          <p:cNvPr id="6146" name="Picture 2">
            <a:extLst>
              <a:ext uri="{FF2B5EF4-FFF2-40B4-BE49-F238E27FC236}">
                <a16:creationId xmlns:a16="http://schemas.microsoft.com/office/drawing/2014/main" id="{BB04F969-3996-9319-3C5B-1829B43BC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83" y="3635204"/>
            <a:ext cx="5656104" cy="276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41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9B72-890F-9933-DCB1-2F7C7F2BB39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3A85EA39-A37D-D956-FB0E-443EC60F440F}"/>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Một số giấy phép nguồn mở phổ biến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C3204F0-83C6-7DF3-90AD-1C8171BD120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3F53F16-926A-4AC1-6E9B-415E40172FE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466D01C7-4168-61B8-B762-C3BA03013D6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DEE61E17-035B-520B-B571-0B1FE90FB88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215DAD8-B2CF-1106-9838-C40B907CD29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D03C8FB-D035-AD43-A280-F992B245CD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A4F109E-C61D-6A29-7AC2-9BA34B4D520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B44EECBA-041B-F810-25A5-2764B10E42A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E04BE87F-BA7C-5060-E7C6-A5021372E11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F903BF3-BB58-6111-1EAB-A5483074B40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45A8AB6-B446-B3A8-D5E6-00377CAD29B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08F352E-402A-A0A5-4B9A-1312B025CA2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6612405E-793E-1C75-EF03-787A66BB55B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F37064F0-ACC8-2780-1E62-317F35E9E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CBF37268-027E-7626-FF72-A2B2949D5D48}"/>
              </a:ext>
            </a:extLst>
          </p:cNvPr>
          <p:cNvSpPr txBox="1"/>
          <p:nvPr/>
        </p:nvSpPr>
        <p:spPr>
          <a:xfrm>
            <a:off x="6719456" y="3571658"/>
            <a:ext cx="10600099" cy="1644746"/>
          </a:xfrm>
          <a:prstGeom prst="rect">
            <a:avLst/>
          </a:prstGeom>
          <a:noFill/>
        </p:spPr>
        <p:txBody>
          <a:bodyPr wrap="square">
            <a:spAutoFit/>
          </a:bodyPr>
          <a:lstStyle/>
          <a:p>
            <a:pPr marR="0">
              <a:lnSpc>
                <a:spcPct val="107000"/>
              </a:lnSpc>
              <a:spcBef>
                <a:spcPts val="0"/>
              </a:spcBef>
              <a:spcAft>
                <a:spcPts val="800"/>
              </a:spcAft>
            </a:pPr>
            <a:r>
              <a:rPr lang="vi-VN" sz="3200" b="1" i="0">
                <a:solidFill>
                  <a:srgbClr val="202122"/>
                </a:solidFill>
                <a:effectLst/>
                <a:latin typeface="Arial" panose="020B0604020202020204" pitchFamily="34" charset="0"/>
              </a:rPr>
              <a:t>Giấy phép BSD ban đầu được sử dụng cho tên gọi của nó, Berkeley Software Distribution (BSD), một hệ điều hành tương tự Unix</a:t>
            </a:r>
            <a:endParaRPr lang="en-US" sz="32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7A5141E1-CA40-FAEE-0360-09982BAFDFD1}"/>
              </a:ext>
            </a:extLst>
          </p:cNvPr>
          <p:cNvSpPr txBox="1"/>
          <p:nvPr/>
        </p:nvSpPr>
        <p:spPr>
          <a:xfrm>
            <a:off x="6719456" y="5968305"/>
            <a:ext cx="11035144" cy="3046988"/>
          </a:xfrm>
          <a:prstGeom prst="rect">
            <a:avLst/>
          </a:prstGeom>
          <a:noFill/>
        </p:spPr>
        <p:txBody>
          <a:bodyPr wrap="square">
            <a:spAutoFit/>
          </a:bodyPr>
          <a:lstStyle/>
          <a:p>
            <a:r>
              <a:rPr lang="vi-VN" sz="3200">
                <a:effectLst/>
                <a:latin typeface="Open Sans" panose="020B0606030504020204" pitchFamily="34" charset="0"/>
                <a:ea typeface="Open Sans" panose="020B0606030504020204" pitchFamily="34" charset="0"/>
                <a:cs typeface="Open Sans" panose="020B0606030504020204" pitchFamily="34" charset="0"/>
              </a:rPr>
              <a:t>Giấy phép BSD cung cấp tự do sử dụng, sao chép, sửa đổi và phân phối mã nguồn của phần mềm.</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endParaRPr lang="en-US" sz="3200">
              <a:effectLst/>
              <a:latin typeface="Open Sans" panose="020B0606030504020204" pitchFamily="34" charset="0"/>
              <a:ea typeface="Open Sans" panose="020B0606030504020204" pitchFamily="34" charset="0"/>
              <a:cs typeface="Open Sans" panose="020B0606030504020204" pitchFamily="34" charset="0"/>
            </a:endParaRPr>
          </a:p>
          <a:p>
            <a:r>
              <a:rPr lang="en-US" sz="3200">
                <a:effectLst/>
                <a:latin typeface="Open Sans" panose="020B0606030504020204" pitchFamily="34" charset="0"/>
                <a:ea typeface="Open Sans" panose="020B0606030504020204" pitchFamily="34" charset="0"/>
                <a:cs typeface="Open Sans" panose="020B0606030504020204" pitchFamily="34" charset="0"/>
              </a:rPr>
              <a:t>C</a:t>
            </a:r>
            <a:r>
              <a:rPr lang="vi-VN" sz="3200">
                <a:effectLst/>
                <a:latin typeface="Open Sans" panose="020B0606030504020204" pitchFamily="34" charset="0"/>
                <a:ea typeface="Open Sans" panose="020B0606030504020204" pitchFamily="34" charset="0"/>
                <a:cs typeface="Open Sans" panose="020B0606030504020204" pitchFamily="34" charset="0"/>
              </a:rPr>
              <a:t>ho phép người sử dụng sử dụng mã nguồn mà không cần tuân theo các yêu cầu nguyên tắc hoặc giấy phép cụ thể</a:t>
            </a:r>
            <a:endParaRPr lang="en-US" sz="3200"/>
          </a:p>
        </p:txBody>
      </p:sp>
      <p:sp>
        <p:nvSpPr>
          <p:cNvPr id="13" name="TextBox 12">
            <a:extLst>
              <a:ext uri="{FF2B5EF4-FFF2-40B4-BE49-F238E27FC236}">
                <a16:creationId xmlns:a16="http://schemas.microsoft.com/office/drawing/2014/main" id="{7638AA71-B6FD-6466-3B24-1878DC307C8A}"/>
              </a:ext>
            </a:extLst>
          </p:cNvPr>
          <p:cNvSpPr txBox="1"/>
          <p:nvPr/>
        </p:nvSpPr>
        <p:spPr>
          <a:xfrm>
            <a:off x="520920" y="6414580"/>
            <a:ext cx="5992263" cy="1323439"/>
          </a:xfrm>
          <a:prstGeom prst="rect">
            <a:avLst/>
          </a:prstGeom>
          <a:noFill/>
        </p:spPr>
        <p:txBody>
          <a:bodyPr wrap="square">
            <a:spAutoFit/>
          </a:bodyPr>
          <a:lstStyle/>
          <a:p>
            <a:pPr algn="ctr"/>
            <a:r>
              <a:rPr lang="en-US" sz="4800" b="1"/>
              <a:t>Giấy phép BSD</a:t>
            </a:r>
            <a:br>
              <a:rPr lang="en-US" sz="4800" b="1"/>
            </a:br>
            <a:r>
              <a:rPr lang="en-US" sz="3200">
                <a:effectLst/>
                <a:latin typeface="Times New Roman" panose="02020603050405020304" pitchFamily="18" charset="0"/>
                <a:ea typeface="Aptos" panose="020B0004020202020204" pitchFamily="34" charset="0"/>
              </a:rPr>
              <a:t>(Berkeley Software Distribution)</a:t>
            </a:r>
            <a:endParaRPr lang="en-US" sz="6000" b="1"/>
          </a:p>
        </p:txBody>
      </p:sp>
      <p:pic>
        <p:nvPicPr>
          <p:cNvPr id="6146" name="Picture 2">
            <a:extLst>
              <a:ext uri="{FF2B5EF4-FFF2-40B4-BE49-F238E27FC236}">
                <a16:creationId xmlns:a16="http://schemas.microsoft.com/office/drawing/2014/main" id="{CA0081AB-96ED-3E10-40A6-96CFE99F5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71742" y="3894886"/>
            <a:ext cx="4882985" cy="226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35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TotalTime>
  <Words>3676</Words>
  <Application>Microsoft Office PowerPoint</Application>
  <PresentationFormat>Custom</PresentationFormat>
  <Paragraphs>214</Paragraphs>
  <Slides>41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Calibri</vt:lpstr>
      <vt:lpstr>Montserrat Semi-Bold Bold</vt:lpstr>
      <vt:lpstr>Arial</vt:lpstr>
      <vt:lpstr>Montserrat Classic Bold</vt:lpstr>
      <vt:lpstr>Montserrat Classic</vt:lpstr>
      <vt:lpstr>Wingdings</vt:lpstr>
      <vt:lpstr>Times New Roman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Grey Minimalist Presentation</dc:title>
  <dc:creator>Chentreu Soiqualang</dc:creator>
  <cp:lastModifiedBy>Thanh Long Do</cp:lastModifiedBy>
  <cp:revision>219</cp:revision>
  <dcterms:created xsi:type="dcterms:W3CDTF">2006-08-16T00:00:00Z</dcterms:created>
  <dcterms:modified xsi:type="dcterms:W3CDTF">2024-02-24T06:13:49Z</dcterms:modified>
  <dc:identifier>DAFcWEf5wm0</dc:identifier>
</cp:coreProperties>
</file>